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diagrams/data3.xml" ContentType="application/vnd.openxmlformats-officedocument.drawingml.diagramData+xml"/>
  <Override PartName="/ppt/presentation.xml" ContentType="application/vnd.openxmlformats-officedocument.presentationml.presentation.main+xml"/>
  <Override PartName="/ppt/diagrams/data2.xml" ContentType="application/vnd.openxmlformats-officedocument.drawingml.diagramData+xml"/>
  <Override PartName="/ppt/diagrams/data1.xml" ContentType="application/vnd.openxmlformats-officedocument.drawingml.diagramData+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Masters/slideMaster1.xml" ContentType="application/vnd.openxmlformats-officedocument.presentationml.slideMaster+xml"/>
  <Override PartName="/ppt/slideLayouts/slideLayout26.xml" ContentType="application/vnd.openxmlformats-officedocument.presentationml.slideLayout+xml"/>
  <Override PartName="/ppt/slideMasters/slideMaster2.xml" ContentType="application/vnd.openxmlformats-officedocument.presentationml.slideMaster+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24.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708" r:id="rId2"/>
  </p:sldMasterIdLst>
  <p:notesMasterIdLst>
    <p:notesMasterId r:id="rId29"/>
  </p:notesMasterIdLst>
  <p:sldIdLst>
    <p:sldId id="256" r:id="rId3"/>
    <p:sldId id="262" r:id="rId4"/>
    <p:sldId id="258" r:id="rId5"/>
    <p:sldId id="257" r:id="rId6"/>
    <p:sldId id="263" r:id="rId7"/>
    <p:sldId id="264" r:id="rId8"/>
    <p:sldId id="265" r:id="rId9"/>
    <p:sldId id="261" r:id="rId10"/>
    <p:sldId id="267" r:id="rId11"/>
    <p:sldId id="266" r:id="rId12"/>
    <p:sldId id="268" r:id="rId13"/>
    <p:sldId id="269" r:id="rId14"/>
    <p:sldId id="271" r:id="rId15"/>
    <p:sldId id="270" r:id="rId16"/>
    <p:sldId id="260" r:id="rId17"/>
    <p:sldId id="272" r:id="rId18"/>
    <p:sldId id="273" r:id="rId19"/>
    <p:sldId id="274" r:id="rId20"/>
    <p:sldId id="275" r:id="rId21"/>
    <p:sldId id="276" r:id="rId22"/>
    <p:sldId id="280" r:id="rId23"/>
    <p:sldId id="281" r:id="rId24"/>
    <p:sldId id="282" r:id="rId25"/>
    <p:sldId id="279" r:id="rId26"/>
    <p:sldId id="277" r:id="rId27"/>
    <p:sldId id="25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5100"/>
  </p:normalViewPr>
  <p:slideViewPr>
    <p:cSldViewPr snapToGrid="0" snapToObjects="1">
      <p:cViewPr>
        <p:scale>
          <a:sx n="93" d="100"/>
          <a:sy n="93" d="100"/>
        </p:scale>
        <p:origin x="65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ustomXml" Target="../customXml/item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7.png"/><Relationship Id="rId4" Type="http://schemas.microsoft.com/office/2007/relationships/hdphoto" Target="../media/hdphoto2.wdp"/></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7.pn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745F6B-8AA0-8A41-9537-EFC8428C9089}" type="doc">
      <dgm:prSet loTypeId="urn:microsoft.com/office/officeart/2008/layout/PictureAccentList" loCatId="" qsTypeId="urn:microsoft.com/office/officeart/2005/8/quickstyle/simple2" qsCatId="simple" csTypeId="urn:microsoft.com/office/officeart/2005/8/colors/accent1_2" csCatId="accent1" phldr="1"/>
      <dgm:spPr/>
      <dgm:t>
        <a:bodyPr/>
        <a:lstStyle/>
        <a:p>
          <a:endParaRPr lang="en-US"/>
        </a:p>
      </dgm:t>
    </dgm:pt>
    <dgm:pt modelId="{24B31935-EF16-1E4A-9A0E-D0E0FF78FB60}">
      <dgm:prSet phldrT="[Text]"/>
      <dgm:spPr/>
      <dgm:t>
        <a:bodyPr/>
        <a:lstStyle/>
        <a:p>
          <a:r>
            <a:rPr lang="en-US" dirty="0" err="1">
              <a:solidFill>
                <a:schemeClr val="tx1"/>
              </a:solidFill>
            </a:rPr>
            <a:t>Nội</a:t>
          </a:r>
          <a:r>
            <a:rPr lang="en-US" dirty="0">
              <a:solidFill>
                <a:schemeClr val="tx1"/>
              </a:solidFill>
            </a:rPr>
            <a:t> dung</a:t>
          </a:r>
        </a:p>
      </dgm:t>
    </dgm:pt>
    <dgm:pt modelId="{789E25EA-81FA-364E-BF0B-CA81066064CD}" type="parTrans" cxnId="{713F7E85-2D3F-C44E-A96E-211A7B5DFF0E}">
      <dgm:prSet/>
      <dgm:spPr/>
      <dgm:t>
        <a:bodyPr/>
        <a:lstStyle/>
        <a:p>
          <a:endParaRPr lang="en-US">
            <a:solidFill>
              <a:schemeClr val="tx1"/>
            </a:solidFill>
          </a:endParaRPr>
        </a:p>
      </dgm:t>
    </dgm:pt>
    <dgm:pt modelId="{3CBFFD28-A17E-854F-A2A6-F62D0F604CAB}" type="sibTrans" cxnId="{713F7E85-2D3F-C44E-A96E-211A7B5DFF0E}">
      <dgm:prSet/>
      <dgm:spPr/>
      <dgm:t>
        <a:bodyPr/>
        <a:lstStyle/>
        <a:p>
          <a:endParaRPr lang="en-US">
            <a:solidFill>
              <a:schemeClr val="tx1"/>
            </a:solidFill>
          </a:endParaRPr>
        </a:p>
      </dgm:t>
    </dgm:pt>
    <dgm:pt modelId="{C8A9DA7E-BE20-354F-8388-981B346DD69D}">
      <dgm:prSet phldrT="[Text]"/>
      <dgm:spPr/>
      <dgm:t>
        <a:bodyPr/>
        <a:lstStyle/>
        <a:p>
          <a:r>
            <a:rPr lang="vi-VN" dirty="0">
              <a:solidFill>
                <a:schemeClr val="tx1"/>
              </a:solidFill>
            </a:rPr>
            <a:t>Tổng quan phần mềm mã nguồn mở </a:t>
          </a:r>
          <a:endParaRPr lang="en-US" dirty="0">
            <a:solidFill>
              <a:schemeClr val="tx1"/>
            </a:solidFill>
          </a:endParaRPr>
        </a:p>
      </dgm:t>
    </dgm:pt>
    <dgm:pt modelId="{0152CD79-E8F0-A34E-86A2-DF19E3D739F6}" type="parTrans" cxnId="{2DBD3469-1A6C-F74B-B9B4-EE0E0A1F77BA}">
      <dgm:prSet/>
      <dgm:spPr/>
      <dgm:t>
        <a:bodyPr/>
        <a:lstStyle/>
        <a:p>
          <a:endParaRPr lang="en-US">
            <a:solidFill>
              <a:schemeClr val="tx1"/>
            </a:solidFill>
          </a:endParaRPr>
        </a:p>
      </dgm:t>
    </dgm:pt>
    <dgm:pt modelId="{80DBC5B9-9BCA-6B43-B1B7-6A392DB0A978}" type="sibTrans" cxnId="{2DBD3469-1A6C-F74B-B9B4-EE0E0A1F77BA}">
      <dgm:prSet/>
      <dgm:spPr/>
      <dgm:t>
        <a:bodyPr/>
        <a:lstStyle/>
        <a:p>
          <a:endParaRPr lang="en-US">
            <a:solidFill>
              <a:schemeClr val="tx1"/>
            </a:solidFill>
          </a:endParaRPr>
        </a:p>
      </dgm:t>
    </dgm:pt>
    <dgm:pt modelId="{3411A7E3-20E6-9447-869E-E27E1C9743EA}">
      <dgm:prSet phldrT="[Text]"/>
      <dgm:spPr/>
      <dgm:t>
        <a:bodyPr/>
        <a:lstStyle/>
        <a:p>
          <a:r>
            <a:rPr lang="vi-VN" dirty="0">
              <a:solidFill>
                <a:schemeClr val="tx1"/>
              </a:solidFill>
            </a:rPr>
            <a:t>Tổng quan Linux</a:t>
          </a:r>
          <a:endParaRPr lang="en-US" dirty="0">
            <a:solidFill>
              <a:schemeClr val="tx1"/>
            </a:solidFill>
          </a:endParaRPr>
        </a:p>
      </dgm:t>
    </dgm:pt>
    <dgm:pt modelId="{95D90746-FA2C-874C-9744-C06A9A0CEBFB}" type="parTrans" cxnId="{B4E810CD-9102-8244-8C68-116896E6CC0A}">
      <dgm:prSet/>
      <dgm:spPr/>
      <dgm:t>
        <a:bodyPr/>
        <a:lstStyle/>
        <a:p>
          <a:endParaRPr lang="en-US">
            <a:solidFill>
              <a:schemeClr val="tx1"/>
            </a:solidFill>
          </a:endParaRPr>
        </a:p>
      </dgm:t>
    </dgm:pt>
    <dgm:pt modelId="{DF6B33C7-86BB-7A4C-BBAD-33257634A7DE}" type="sibTrans" cxnId="{B4E810CD-9102-8244-8C68-116896E6CC0A}">
      <dgm:prSet/>
      <dgm:spPr/>
      <dgm:t>
        <a:bodyPr/>
        <a:lstStyle/>
        <a:p>
          <a:endParaRPr lang="en-US">
            <a:solidFill>
              <a:schemeClr val="tx1"/>
            </a:solidFill>
          </a:endParaRPr>
        </a:p>
      </dgm:t>
    </dgm:pt>
    <dgm:pt modelId="{0E1AF2E1-6C63-C246-ADD1-76EE8BBE27AC}" type="pres">
      <dgm:prSet presAssocID="{10745F6B-8AA0-8A41-9537-EFC8428C9089}" presName="layout" presStyleCnt="0">
        <dgm:presLayoutVars>
          <dgm:chMax/>
          <dgm:chPref/>
          <dgm:dir/>
          <dgm:animOne val="branch"/>
          <dgm:animLvl val="lvl"/>
          <dgm:resizeHandles/>
        </dgm:presLayoutVars>
      </dgm:prSet>
      <dgm:spPr/>
    </dgm:pt>
    <dgm:pt modelId="{08EBF454-C531-2C4A-99DB-D854FC6CD775}" type="pres">
      <dgm:prSet presAssocID="{24B31935-EF16-1E4A-9A0E-D0E0FF78FB60}" presName="root" presStyleCnt="0">
        <dgm:presLayoutVars>
          <dgm:chMax/>
          <dgm:chPref val="4"/>
        </dgm:presLayoutVars>
      </dgm:prSet>
      <dgm:spPr/>
    </dgm:pt>
    <dgm:pt modelId="{7CC98CF3-995C-834F-92DA-1ECBC6E9E8B2}" type="pres">
      <dgm:prSet presAssocID="{24B31935-EF16-1E4A-9A0E-D0E0FF78FB60}" presName="rootComposite" presStyleCnt="0">
        <dgm:presLayoutVars/>
      </dgm:prSet>
      <dgm:spPr/>
    </dgm:pt>
    <dgm:pt modelId="{B6497E55-F6B8-3541-9CB5-B69777B0DE62}" type="pres">
      <dgm:prSet presAssocID="{24B31935-EF16-1E4A-9A0E-D0E0FF78FB60}" presName="rootText" presStyleLbl="node0" presStyleIdx="0" presStyleCnt="1">
        <dgm:presLayoutVars>
          <dgm:chMax/>
          <dgm:chPref val="4"/>
        </dgm:presLayoutVars>
      </dgm:prSet>
      <dgm:spPr/>
    </dgm:pt>
    <dgm:pt modelId="{1CC09A52-084C-7147-AC50-257612AC28C1}" type="pres">
      <dgm:prSet presAssocID="{24B31935-EF16-1E4A-9A0E-D0E0FF78FB60}" presName="childShape" presStyleCnt="0">
        <dgm:presLayoutVars>
          <dgm:chMax val="0"/>
          <dgm:chPref val="0"/>
        </dgm:presLayoutVars>
      </dgm:prSet>
      <dgm:spPr/>
    </dgm:pt>
    <dgm:pt modelId="{7FF058C5-74E9-1645-BEFC-DAC3CFCDA5A9}" type="pres">
      <dgm:prSet presAssocID="{C8A9DA7E-BE20-354F-8388-981B346DD69D}" presName="childComposite" presStyleCnt="0">
        <dgm:presLayoutVars>
          <dgm:chMax val="0"/>
          <dgm:chPref val="0"/>
        </dgm:presLayoutVars>
      </dgm:prSet>
      <dgm:spPr/>
    </dgm:pt>
    <dgm:pt modelId="{4270788F-2E26-504D-862F-F5EFE2D38BFE}" type="pres">
      <dgm:prSet presAssocID="{C8A9DA7E-BE20-354F-8388-981B346DD69D}" presName="Image" presStyleLbl="node1" presStyleIdx="0" presStyleCnt="2" custScaleX="82898" custScaleY="66777"/>
      <dgm:spPr>
        <a:blipFill>
          <a:blip xmlns:r="http://schemas.openxmlformats.org/officeDocument/2006/relationships" r:embed="rId1">
            <a:extLst>
              <a:ext uri="{BEBA8EAE-BF5A-486C-A8C5-ECC9F3942E4B}">
                <a14:imgProps xmlns:a14="http://schemas.microsoft.com/office/drawing/2010/main">
                  <a14:imgLayer r:embed="rId2">
                    <a14:imgEffect>
                      <a14:brightnessContrast bright="20000" contrast="20000"/>
                    </a14:imgEffect>
                  </a14:imgLayer>
                </a14:imgProps>
              </a:ext>
            </a:extLst>
          </a:blip>
          <a:stretch>
            <a:fillRect/>
          </a:stretch>
        </a:blipFill>
      </dgm:spPr>
    </dgm:pt>
    <dgm:pt modelId="{7F69CA7E-D657-EA4F-9D63-8F4E654A0FE5}" type="pres">
      <dgm:prSet presAssocID="{C8A9DA7E-BE20-354F-8388-981B346DD69D}" presName="childText" presStyleLbl="lnNode1" presStyleIdx="0" presStyleCnt="2">
        <dgm:presLayoutVars>
          <dgm:chMax val="0"/>
          <dgm:chPref val="0"/>
          <dgm:bulletEnabled val="1"/>
        </dgm:presLayoutVars>
      </dgm:prSet>
      <dgm:spPr/>
    </dgm:pt>
    <dgm:pt modelId="{9F60F3BF-80CD-B747-A79B-8A34626861DC}" type="pres">
      <dgm:prSet presAssocID="{3411A7E3-20E6-9447-869E-E27E1C9743EA}" presName="childComposite" presStyleCnt="0">
        <dgm:presLayoutVars>
          <dgm:chMax val="0"/>
          <dgm:chPref val="0"/>
        </dgm:presLayoutVars>
      </dgm:prSet>
      <dgm:spPr/>
    </dgm:pt>
    <dgm:pt modelId="{BEE10F88-CE57-5E4E-9A3B-F9C6382C2AA5}" type="pres">
      <dgm:prSet presAssocID="{3411A7E3-20E6-9447-869E-E27E1C9743EA}" presName="Image" presStyleLbl="node1" presStyleIdx="1" presStyleCnt="2" custScaleX="89682" custScaleY="90636"/>
      <dgm:spPr>
        <a:blipFill>
          <a:blip xmlns:r="http://schemas.openxmlformats.org/officeDocument/2006/relationships"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dgm:spPr>
    </dgm:pt>
    <dgm:pt modelId="{A47B4E32-4C46-3A43-8A81-67F00E737E4D}" type="pres">
      <dgm:prSet presAssocID="{3411A7E3-20E6-9447-869E-E27E1C9743EA}" presName="childText" presStyleLbl="lnNode1" presStyleIdx="1" presStyleCnt="2">
        <dgm:presLayoutVars>
          <dgm:chMax val="0"/>
          <dgm:chPref val="0"/>
          <dgm:bulletEnabled val="1"/>
        </dgm:presLayoutVars>
      </dgm:prSet>
      <dgm:spPr/>
    </dgm:pt>
  </dgm:ptLst>
  <dgm:cxnLst>
    <dgm:cxn modelId="{2DBD3469-1A6C-F74B-B9B4-EE0E0A1F77BA}" srcId="{24B31935-EF16-1E4A-9A0E-D0E0FF78FB60}" destId="{C8A9DA7E-BE20-354F-8388-981B346DD69D}" srcOrd="0" destOrd="0" parTransId="{0152CD79-E8F0-A34E-86A2-DF19E3D739F6}" sibTransId="{80DBC5B9-9BCA-6B43-B1B7-6A392DB0A978}"/>
    <dgm:cxn modelId="{713F7E85-2D3F-C44E-A96E-211A7B5DFF0E}" srcId="{10745F6B-8AA0-8A41-9537-EFC8428C9089}" destId="{24B31935-EF16-1E4A-9A0E-D0E0FF78FB60}" srcOrd="0" destOrd="0" parTransId="{789E25EA-81FA-364E-BF0B-CA81066064CD}" sibTransId="{3CBFFD28-A17E-854F-A2A6-F62D0F604CAB}"/>
    <dgm:cxn modelId="{BEE9E3C7-46AB-BC4A-8D6C-45F7726F13D7}" type="presOf" srcId="{24B31935-EF16-1E4A-9A0E-D0E0FF78FB60}" destId="{B6497E55-F6B8-3541-9CB5-B69777B0DE62}" srcOrd="0" destOrd="0" presId="urn:microsoft.com/office/officeart/2008/layout/PictureAccentList"/>
    <dgm:cxn modelId="{B4E810CD-9102-8244-8C68-116896E6CC0A}" srcId="{24B31935-EF16-1E4A-9A0E-D0E0FF78FB60}" destId="{3411A7E3-20E6-9447-869E-E27E1C9743EA}" srcOrd="1" destOrd="0" parTransId="{95D90746-FA2C-874C-9744-C06A9A0CEBFB}" sibTransId="{DF6B33C7-86BB-7A4C-BBAD-33257634A7DE}"/>
    <dgm:cxn modelId="{EFDDC7E0-A72C-D241-987F-40DBA7CC94DE}" type="presOf" srcId="{3411A7E3-20E6-9447-869E-E27E1C9743EA}" destId="{A47B4E32-4C46-3A43-8A81-67F00E737E4D}" srcOrd="0" destOrd="0" presId="urn:microsoft.com/office/officeart/2008/layout/PictureAccentList"/>
    <dgm:cxn modelId="{55A870F3-D78F-EB41-9B5D-172DA8115E55}" type="presOf" srcId="{10745F6B-8AA0-8A41-9537-EFC8428C9089}" destId="{0E1AF2E1-6C63-C246-ADD1-76EE8BBE27AC}" srcOrd="0" destOrd="0" presId="urn:microsoft.com/office/officeart/2008/layout/PictureAccentList"/>
    <dgm:cxn modelId="{159E9CF5-2315-5A4E-A897-C5AA7AAD6899}" type="presOf" srcId="{C8A9DA7E-BE20-354F-8388-981B346DD69D}" destId="{7F69CA7E-D657-EA4F-9D63-8F4E654A0FE5}" srcOrd="0" destOrd="0" presId="urn:microsoft.com/office/officeart/2008/layout/PictureAccentList"/>
    <dgm:cxn modelId="{40C773ED-D453-9E4B-8B77-18458747441A}" type="presParOf" srcId="{0E1AF2E1-6C63-C246-ADD1-76EE8BBE27AC}" destId="{08EBF454-C531-2C4A-99DB-D854FC6CD775}" srcOrd="0" destOrd="0" presId="urn:microsoft.com/office/officeart/2008/layout/PictureAccentList"/>
    <dgm:cxn modelId="{9A8C347F-FBC0-134E-87DF-1929A8B53D7B}" type="presParOf" srcId="{08EBF454-C531-2C4A-99DB-D854FC6CD775}" destId="{7CC98CF3-995C-834F-92DA-1ECBC6E9E8B2}" srcOrd="0" destOrd="0" presId="urn:microsoft.com/office/officeart/2008/layout/PictureAccentList"/>
    <dgm:cxn modelId="{8FF7A0FD-13BD-EC4A-A9E9-3F8B3FCE5D15}" type="presParOf" srcId="{7CC98CF3-995C-834F-92DA-1ECBC6E9E8B2}" destId="{B6497E55-F6B8-3541-9CB5-B69777B0DE62}" srcOrd="0" destOrd="0" presId="urn:microsoft.com/office/officeart/2008/layout/PictureAccentList"/>
    <dgm:cxn modelId="{81BA13A6-7EFD-DE43-8DE9-79872C2F975E}" type="presParOf" srcId="{08EBF454-C531-2C4A-99DB-D854FC6CD775}" destId="{1CC09A52-084C-7147-AC50-257612AC28C1}" srcOrd="1" destOrd="0" presId="urn:microsoft.com/office/officeart/2008/layout/PictureAccentList"/>
    <dgm:cxn modelId="{84E187A9-6956-3A4F-8B91-E60D35EEDBAB}" type="presParOf" srcId="{1CC09A52-084C-7147-AC50-257612AC28C1}" destId="{7FF058C5-74E9-1645-BEFC-DAC3CFCDA5A9}" srcOrd="0" destOrd="0" presId="urn:microsoft.com/office/officeart/2008/layout/PictureAccentList"/>
    <dgm:cxn modelId="{04878976-B4AF-0946-905C-9DD63E3C0CB4}" type="presParOf" srcId="{7FF058C5-74E9-1645-BEFC-DAC3CFCDA5A9}" destId="{4270788F-2E26-504D-862F-F5EFE2D38BFE}" srcOrd="0" destOrd="0" presId="urn:microsoft.com/office/officeart/2008/layout/PictureAccentList"/>
    <dgm:cxn modelId="{C2BA232D-5848-6546-843E-391C572267D3}" type="presParOf" srcId="{7FF058C5-74E9-1645-BEFC-DAC3CFCDA5A9}" destId="{7F69CA7E-D657-EA4F-9D63-8F4E654A0FE5}" srcOrd="1" destOrd="0" presId="urn:microsoft.com/office/officeart/2008/layout/PictureAccentList"/>
    <dgm:cxn modelId="{C3454F4D-BF8C-424B-BF74-EB3B9D9B2A26}" type="presParOf" srcId="{1CC09A52-084C-7147-AC50-257612AC28C1}" destId="{9F60F3BF-80CD-B747-A79B-8A34626861DC}" srcOrd="1" destOrd="0" presId="urn:microsoft.com/office/officeart/2008/layout/PictureAccentList"/>
    <dgm:cxn modelId="{39C63A9A-7EAF-2B4C-82C4-A7A4461121A2}" type="presParOf" srcId="{9F60F3BF-80CD-B747-A79B-8A34626861DC}" destId="{BEE10F88-CE57-5E4E-9A3B-F9C6382C2AA5}" srcOrd="0" destOrd="0" presId="urn:microsoft.com/office/officeart/2008/layout/PictureAccentList"/>
    <dgm:cxn modelId="{063F612E-AB75-7247-BDE5-CDF6A876C8D0}" type="presParOf" srcId="{9F60F3BF-80CD-B747-A79B-8A34626861DC}" destId="{A47B4E32-4C46-3A43-8A81-67F00E737E4D}"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36E84C-4C88-8C4F-9003-DA6371754120}" type="doc">
      <dgm:prSet loTypeId="urn:microsoft.com/office/officeart/2008/layout/VerticalCurvedList" loCatId="" qsTypeId="urn:microsoft.com/office/officeart/2005/8/quickstyle/simple1" qsCatId="simple" csTypeId="urn:microsoft.com/office/officeart/2005/8/colors/accent1_1" csCatId="accent1" phldr="1"/>
      <dgm:spPr/>
      <dgm:t>
        <a:bodyPr/>
        <a:lstStyle/>
        <a:p>
          <a:endParaRPr lang="en-US"/>
        </a:p>
      </dgm:t>
    </dgm:pt>
    <dgm:pt modelId="{E81C77F5-D9C6-4541-9044-AADD9F30CE9F}">
      <dgm:prSet phldrT="[Text]"/>
      <dgm:spPr/>
      <dgm:t>
        <a:bodyPr/>
        <a:lstStyle/>
        <a:p>
          <a:r>
            <a:rPr lang="vi-VN" dirty="0"/>
            <a:t>Lịch sử phát triển phần mềm mã nguồn mở</a:t>
          </a:r>
        </a:p>
      </dgm:t>
    </dgm:pt>
    <dgm:pt modelId="{27152116-27A8-8642-998B-32D1799859C9}" type="parTrans" cxnId="{EFF4213D-D223-834D-8054-E6495C9DC0AC}">
      <dgm:prSet/>
      <dgm:spPr/>
      <dgm:t>
        <a:bodyPr/>
        <a:lstStyle/>
        <a:p>
          <a:endParaRPr lang="en-US"/>
        </a:p>
      </dgm:t>
    </dgm:pt>
    <dgm:pt modelId="{0DB27BE5-56CB-BD45-B538-A33386198745}" type="sibTrans" cxnId="{EFF4213D-D223-834D-8054-E6495C9DC0AC}">
      <dgm:prSet/>
      <dgm:spPr/>
      <dgm:t>
        <a:bodyPr/>
        <a:lstStyle/>
        <a:p>
          <a:endParaRPr lang="en-US"/>
        </a:p>
      </dgm:t>
    </dgm:pt>
    <dgm:pt modelId="{92E12250-237E-8A40-8A30-9A57B40DC60D}">
      <dgm:prSet phldrT="[Text]"/>
      <dgm:spPr/>
      <dgm:t>
        <a:bodyPr/>
        <a:lstStyle/>
        <a:p>
          <a:r>
            <a:rPr lang="vi-VN" dirty="0"/>
            <a:t>Nguồn lực phát triển phần mềm mã nguồn mở</a:t>
          </a:r>
        </a:p>
      </dgm:t>
    </dgm:pt>
    <dgm:pt modelId="{D40CAF3C-FC53-C143-80EB-A88CFBF80B54}" type="parTrans" cxnId="{668073A2-CAA8-EF4C-9B45-C4E860B6E982}">
      <dgm:prSet/>
      <dgm:spPr/>
      <dgm:t>
        <a:bodyPr/>
        <a:lstStyle/>
        <a:p>
          <a:endParaRPr lang="en-US"/>
        </a:p>
      </dgm:t>
    </dgm:pt>
    <dgm:pt modelId="{4B0A0BF5-F2C7-784D-A2D0-2C4FA178F595}" type="sibTrans" cxnId="{668073A2-CAA8-EF4C-9B45-C4E860B6E982}">
      <dgm:prSet/>
      <dgm:spPr/>
      <dgm:t>
        <a:bodyPr/>
        <a:lstStyle/>
        <a:p>
          <a:endParaRPr lang="en-US"/>
        </a:p>
      </dgm:t>
    </dgm:pt>
    <dgm:pt modelId="{50ED50F5-F779-5141-8192-1CFC969C29FE}">
      <dgm:prSet/>
      <dgm:spPr/>
      <dgm:t>
        <a:bodyPr/>
        <a:lstStyle/>
        <a:p>
          <a:r>
            <a:rPr lang="vi-VN" dirty="0"/>
            <a:t>Một số phần mềm mã nguồn mở thông dụng</a:t>
          </a:r>
          <a:endParaRPr lang="en-US" dirty="0"/>
        </a:p>
      </dgm:t>
    </dgm:pt>
    <dgm:pt modelId="{B5EA4589-3D5F-D049-9D0F-12DFAA7CF9BD}" type="parTrans" cxnId="{2A36E1EB-C193-B744-BC04-C6498923AC20}">
      <dgm:prSet/>
      <dgm:spPr/>
      <dgm:t>
        <a:bodyPr/>
        <a:lstStyle/>
        <a:p>
          <a:endParaRPr lang="en-US"/>
        </a:p>
      </dgm:t>
    </dgm:pt>
    <dgm:pt modelId="{FE48DF6E-D7F7-D242-874C-BE30E18D3702}" type="sibTrans" cxnId="{2A36E1EB-C193-B744-BC04-C6498923AC20}">
      <dgm:prSet/>
      <dgm:spPr/>
      <dgm:t>
        <a:bodyPr/>
        <a:lstStyle/>
        <a:p>
          <a:endParaRPr lang="en-US"/>
        </a:p>
      </dgm:t>
    </dgm:pt>
    <dgm:pt modelId="{7756C911-98AB-0E49-83BC-50763F85ED2A}">
      <dgm:prSet/>
      <dgm:spPr/>
      <dgm:t>
        <a:bodyPr/>
        <a:lstStyle/>
        <a:p>
          <a:r>
            <a:rPr lang="vi-VN" dirty="0"/>
            <a:t>So sánh phần mềm mã nguồn mở và phần mềm mã nguồn đóng </a:t>
          </a:r>
          <a:endParaRPr lang="en-US" dirty="0"/>
        </a:p>
      </dgm:t>
    </dgm:pt>
    <dgm:pt modelId="{71DA0C67-F8B0-B14A-B9D9-92849C6750D6}" type="parTrans" cxnId="{3C8F579E-F2D4-EA4C-97A6-02FA42BE2784}">
      <dgm:prSet/>
      <dgm:spPr/>
      <dgm:t>
        <a:bodyPr/>
        <a:lstStyle/>
        <a:p>
          <a:endParaRPr lang="en-US"/>
        </a:p>
      </dgm:t>
    </dgm:pt>
    <dgm:pt modelId="{9DBD040C-B9CC-CF4B-AF42-67AC96503A0D}" type="sibTrans" cxnId="{3C8F579E-F2D4-EA4C-97A6-02FA42BE2784}">
      <dgm:prSet/>
      <dgm:spPr/>
      <dgm:t>
        <a:bodyPr/>
        <a:lstStyle/>
        <a:p>
          <a:endParaRPr lang="en-US"/>
        </a:p>
      </dgm:t>
    </dgm:pt>
    <dgm:pt modelId="{D76826C6-9E93-4E45-9B36-D8ACBED654ED}">
      <dgm:prSet/>
      <dgm:spPr/>
      <dgm:t>
        <a:bodyPr/>
        <a:lstStyle/>
        <a:p>
          <a:r>
            <a:rPr lang="vi-VN" dirty="0"/>
            <a:t>Khái niệm phần mềm mã nguồn mở</a:t>
          </a:r>
          <a:endParaRPr lang="en-US" dirty="0"/>
        </a:p>
      </dgm:t>
    </dgm:pt>
    <dgm:pt modelId="{C5608B29-9D6C-394A-ADB5-46365EFE329C}" type="parTrans" cxnId="{16B566B2-2B61-DE4E-9975-FE086B9C28EA}">
      <dgm:prSet/>
      <dgm:spPr/>
      <dgm:t>
        <a:bodyPr/>
        <a:lstStyle/>
        <a:p>
          <a:endParaRPr lang="en-US"/>
        </a:p>
      </dgm:t>
    </dgm:pt>
    <dgm:pt modelId="{623E1BBB-8482-9D43-9F4C-DD8763C09A4D}" type="sibTrans" cxnId="{16B566B2-2B61-DE4E-9975-FE086B9C28EA}">
      <dgm:prSet/>
      <dgm:spPr/>
      <dgm:t>
        <a:bodyPr/>
        <a:lstStyle/>
        <a:p>
          <a:endParaRPr lang="en-US"/>
        </a:p>
      </dgm:t>
    </dgm:pt>
    <dgm:pt modelId="{07999C62-DAB7-1C45-AF10-AFEC3F53969B}" type="pres">
      <dgm:prSet presAssocID="{9F36E84C-4C88-8C4F-9003-DA6371754120}" presName="Name0" presStyleCnt="0">
        <dgm:presLayoutVars>
          <dgm:chMax val="7"/>
          <dgm:chPref val="7"/>
          <dgm:dir/>
        </dgm:presLayoutVars>
      </dgm:prSet>
      <dgm:spPr/>
    </dgm:pt>
    <dgm:pt modelId="{C6A634A3-235D-8B40-A385-14D98A332AE9}" type="pres">
      <dgm:prSet presAssocID="{9F36E84C-4C88-8C4F-9003-DA6371754120}" presName="Name1" presStyleCnt="0"/>
      <dgm:spPr/>
    </dgm:pt>
    <dgm:pt modelId="{0A0A75A5-8C66-DE4C-AB7B-D4994E650033}" type="pres">
      <dgm:prSet presAssocID="{9F36E84C-4C88-8C4F-9003-DA6371754120}" presName="cycle" presStyleCnt="0"/>
      <dgm:spPr/>
    </dgm:pt>
    <dgm:pt modelId="{6AE18A4A-7AA9-FC4C-8B7B-6BA1343C7B5B}" type="pres">
      <dgm:prSet presAssocID="{9F36E84C-4C88-8C4F-9003-DA6371754120}" presName="srcNode" presStyleLbl="node1" presStyleIdx="0" presStyleCnt="5"/>
      <dgm:spPr/>
    </dgm:pt>
    <dgm:pt modelId="{51ACC30E-D45B-0844-A949-301810D67F40}" type="pres">
      <dgm:prSet presAssocID="{9F36E84C-4C88-8C4F-9003-DA6371754120}" presName="conn" presStyleLbl="parChTrans1D2" presStyleIdx="0" presStyleCnt="1"/>
      <dgm:spPr/>
    </dgm:pt>
    <dgm:pt modelId="{B946EE3A-B8BF-374E-9E57-04A9D0389377}" type="pres">
      <dgm:prSet presAssocID="{9F36E84C-4C88-8C4F-9003-DA6371754120}" presName="extraNode" presStyleLbl="node1" presStyleIdx="0" presStyleCnt="5"/>
      <dgm:spPr/>
    </dgm:pt>
    <dgm:pt modelId="{06308139-3231-A043-9C32-1B8DDD7BEA5D}" type="pres">
      <dgm:prSet presAssocID="{9F36E84C-4C88-8C4F-9003-DA6371754120}" presName="dstNode" presStyleLbl="node1" presStyleIdx="0" presStyleCnt="5"/>
      <dgm:spPr/>
    </dgm:pt>
    <dgm:pt modelId="{4076B591-0DCE-DA4D-AE1B-AD4032E2328C}" type="pres">
      <dgm:prSet presAssocID="{D76826C6-9E93-4E45-9B36-D8ACBED654ED}" presName="text_1" presStyleLbl="node1" presStyleIdx="0" presStyleCnt="5">
        <dgm:presLayoutVars>
          <dgm:bulletEnabled val="1"/>
        </dgm:presLayoutVars>
      </dgm:prSet>
      <dgm:spPr/>
    </dgm:pt>
    <dgm:pt modelId="{EC419C7C-F1C2-2B47-9792-928129628119}" type="pres">
      <dgm:prSet presAssocID="{D76826C6-9E93-4E45-9B36-D8ACBED654ED}" presName="accent_1" presStyleCnt="0"/>
      <dgm:spPr/>
    </dgm:pt>
    <dgm:pt modelId="{CD7C2572-4640-A141-B925-CD33B8182491}" type="pres">
      <dgm:prSet presAssocID="{D76826C6-9E93-4E45-9B36-D8ACBED654ED}" presName="accentRepeatNode" presStyleLbl="solidFgAcc1" presStyleIdx="0" presStyleCnt="5"/>
      <dgm:spPr/>
    </dgm:pt>
    <dgm:pt modelId="{0D7BA1B9-8F67-FE46-BDAF-82C47CBEC2D5}" type="pres">
      <dgm:prSet presAssocID="{E81C77F5-D9C6-4541-9044-AADD9F30CE9F}" presName="text_2" presStyleLbl="node1" presStyleIdx="1" presStyleCnt="5">
        <dgm:presLayoutVars>
          <dgm:bulletEnabled val="1"/>
        </dgm:presLayoutVars>
      </dgm:prSet>
      <dgm:spPr/>
    </dgm:pt>
    <dgm:pt modelId="{5085E5DD-4547-6144-BFC3-B86124E70754}" type="pres">
      <dgm:prSet presAssocID="{E81C77F5-D9C6-4541-9044-AADD9F30CE9F}" presName="accent_2" presStyleCnt="0"/>
      <dgm:spPr/>
    </dgm:pt>
    <dgm:pt modelId="{E7913DF0-720A-FC4D-A33B-ACFD5A5FAC7A}" type="pres">
      <dgm:prSet presAssocID="{E81C77F5-D9C6-4541-9044-AADD9F30CE9F}" presName="accentRepeatNode" presStyleLbl="solidFgAcc1" presStyleIdx="1" presStyleCnt="5" custScaleX="100247"/>
      <dgm:spPr/>
    </dgm:pt>
    <dgm:pt modelId="{568F31F3-324C-3D43-9F35-FAFFD84F3A13}" type="pres">
      <dgm:prSet presAssocID="{92E12250-237E-8A40-8A30-9A57B40DC60D}" presName="text_3" presStyleLbl="node1" presStyleIdx="2" presStyleCnt="5">
        <dgm:presLayoutVars>
          <dgm:bulletEnabled val="1"/>
        </dgm:presLayoutVars>
      </dgm:prSet>
      <dgm:spPr/>
    </dgm:pt>
    <dgm:pt modelId="{CBDE943C-5FA2-804A-B89D-92D3B646C446}" type="pres">
      <dgm:prSet presAssocID="{92E12250-237E-8A40-8A30-9A57B40DC60D}" presName="accent_3" presStyleCnt="0"/>
      <dgm:spPr/>
    </dgm:pt>
    <dgm:pt modelId="{8549DEA3-056E-CE41-91E0-9A45CE450E62}" type="pres">
      <dgm:prSet presAssocID="{92E12250-237E-8A40-8A30-9A57B40DC60D}" presName="accentRepeatNode" presStyleLbl="solidFgAcc1" presStyleIdx="2" presStyleCnt="5"/>
      <dgm:spPr/>
    </dgm:pt>
    <dgm:pt modelId="{98A70716-D236-D141-B0BE-E788FDC64A3C}" type="pres">
      <dgm:prSet presAssocID="{7756C911-98AB-0E49-83BC-50763F85ED2A}" presName="text_4" presStyleLbl="node1" presStyleIdx="3" presStyleCnt="5">
        <dgm:presLayoutVars>
          <dgm:bulletEnabled val="1"/>
        </dgm:presLayoutVars>
      </dgm:prSet>
      <dgm:spPr/>
    </dgm:pt>
    <dgm:pt modelId="{89C8EFC0-8D1C-5547-8943-8725C95C96FB}" type="pres">
      <dgm:prSet presAssocID="{7756C911-98AB-0E49-83BC-50763F85ED2A}" presName="accent_4" presStyleCnt="0"/>
      <dgm:spPr/>
    </dgm:pt>
    <dgm:pt modelId="{F176EBA9-0834-7549-BB66-D8BDC3A8EB13}" type="pres">
      <dgm:prSet presAssocID="{7756C911-98AB-0E49-83BC-50763F85ED2A}" presName="accentRepeatNode" presStyleLbl="solidFgAcc1" presStyleIdx="3" presStyleCnt="5"/>
      <dgm:spPr/>
    </dgm:pt>
    <dgm:pt modelId="{396BA80A-45D7-FC45-8C44-AC03696F3D17}" type="pres">
      <dgm:prSet presAssocID="{50ED50F5-F779-5141-8192-1CFC969C29FE}" presName="text_5" presStyleLbl="node1" presStyleIdx="4" presStyleCnt="5">
        <dgm:presLayoutVars>
          <dgm:bulletEnabled val="1"/>
        </dgm:presLayoutVars>
      </dgm:prSet>
      <dgm:spPr/>
    </dgm:pt>
    <dgm:pt modelId="{739A6D75-92ED-864B-9FFF-202C70041E9A}" type="pres">
      <dgm:prSet presAssocID="{50ED50F5-F779-5141-8192-1CFC969C29FE}" presName="accent_5" presStyleCnt="0"/>
      <dgm:spPr/>
    </dgm:pt>
    <dgm:pt modelId="{BA1F2D36-BD0B-6749-B8EC-6A01385D2B72}" type="pres">
      <dgm:prSet presAssocID="{50ED50F5-F779-5141-8192-1CFC969C29FE}" presName="accentRepeatNode" presStyleLbl="solidFgAcc1" presStyleIdx="4" presStyleCnt="5"/>
      <dgm:spPr/>
    </dgm:pt>
  </dgm:ptLst>
  <dgm:cxnLst>
    <dgm:cxn modelId="{9C391F12-CEDE-4244-B0FF-D7651200BA0C}" type="presOf" srcId="{9F36E84C-4C88-8C4F-9003-DA6371754120}" destId="{07999C62-DAB7-1C45-AF10-AFEC3F53969B}" srcOrd="0" destOrd="0" presId="urn:microsoft.com/office/officeart/2008/layout/VerticalCurvedList"/>
    <dgm:cxn modelId="{32B81E13-FB95-3F44-967D-AB77D84B5020}" type="presOf" srcId="{E81C77F5-D9C6-4541-9044-AADD9F30CE9F}" destId="{0D7BA1B9-8F67-FE46-BDAF-82C47CBEC2D5}" srcOrd="0" destOrd="0" presId="urn:microsoft.com/office/officeart/2008/layout/VerticalCurvedList"/>
    <dgm:cxn modelId="{ADFA4125-4D96-4C44-93AE-76835A5B926D}" type="presOf" srcId="{623E1BBB-8482-9D43-9F4C-DD8763C09A4D}" destId="{51ACC30E-D45B-0844-A949-301810D67F40}" srcOrd="0" destOrd="0" presId="urn:microsoft.com/office/officeart/2008/layout/VerticalCurvedList"/>
    <dgm:cxn modelId="{B63A2F2E-9893-FA49-908F-DA36641710C2}" type="presOf" srcId="{50ED50F5-F779-5141-8192-1CFC969C29FE}" destId="{396BA80A-45D7-FC45-8C44-AC03696F3D17}" srcOrd="0" destOrd="0" presId="urn:microsoft.com/office/officeart/2008/layout/VerticalCurvedList"/>
    <dgm:cxn modelId="{EFF4213D-D223-834D-8054-E6495C9DC0AC}" srcId="{9F36E84C-4C88-8C4F-9003-DA6371754120}" destId="{E81C77F5-D9C6-4541-9044-AADD9F30CE9F}" srcOrd="1" destOrd="0" parTransId="{27152116-27A8-8642-998B-32D1799859C9}" sibTransId="{0DB27BE5-56CB-BD45-B538-A33386198745}"/>
    <dgm:cxn modelId="{3C8F579E-F2D4-EA4C-97A6-02FA42BE2784}" srcId="{9F36E84C-4C88-8C4F-9003-DA6371754120}" destId="{7756C911-98AB-0E49-83BC-50763F85ED2A}" srcOrd="3" destOrd="0" parTransId="{71DA0C67-F8B0-B14A-B9D9-92849C6750D6}" sibTransId="{9DBD040C-B9CC-CF4B-AF42-67AC96503A0D}"/>
    <dgm:cxn modelId="{668073A2-CAA8-EF4C-9B45-C4E860B6E982}" srcId="{9F36E84C-4C88-8C4F-9003-DA6371754120}" destId="{92E12250-237E-8A40-8A30-9A57B40DC60D}" srcOrd="2" destOrd="0" parTransId="{D40CAF3C-FC53-C143-80EB-A88CFBF80B54}" sibTransId="{4B0A0BF5-F2C7-784D-A2D0-2C4FA178F595}"/>
    <dgm:cxn modelId="{39734DAA-D89C-8A4F-BB51-76F85C7B0149}" type="presOf" srcId="{7756C911-98AB-0E49-83BC-50763F85ED2A}" destId="{98A70716-D236-D141-B0BE-E788FDC64A3C}" srcOrd="0" destOrd="0" presId="urn:microsoft.com/office/officeart/2008/layout/VerticalCurvedList"/>
    <dgm:cxn modelId="{16B566B2-2B61-DE4E-9975-FE086B9C28EA}" srcId="{9F36E84C-4C88-8C4F-9003-DA6371754120}" destId="{D76826C6-9E93-4E45-9B36-D8ACBED654ED}" srcOrd="0" destOrd="0" parTransId="{C5608B29-9D6C-394A-ADB5-46365EFE329C}" sibTransId="{623E1BBB-8482-9D43-9F4C-DD8763C09A4D}"/>
    <dgm:cxn modelId="{46A825C9-9A18-5947-A0D4-8CE66F635530}" type="presOf" srcId="{92E12250-237E-8A40-8A30-9A57B40DC60D}" destId="{568F31F3-324C-3D43-9F35-FAFFD84F3A13}" srcOrd="0" destOrd="0" presId="urn:microsoft.com/office/officeart/2008/layout/VerticalCurvedList"/>
    <dgm:cxn modelId="{DD567CDE-F2FE-8A4E-B30C-EDDBBE6DB4FD}" type="presOf" srcId="{D76826C6-9E93-4E45-9B36-D8ACBED654ED}" destId="{4076B591-0DCE-DA4D-AE1B-AD4032E2328C}" srcOrd="0" destOrd="0" presId="urn:microsoft.com/office/officeart/2008/layout/VerticalCurvedList"/>
    <dgm:cxn modelId="{2A36E1EB-C193-B744-BC04-C6498923AC20}" srcId="{9F36E84C-4C88-8C4F-9003-DA6371754120}" destId="{50ED50F5-F779-5141-8192-1CFC969C29FE}" srcOrd="4" destOrd="0" parTransId="{B5EA4589-3D5F-D049-9D0F-12DFAA7CF9BD}" sibTransId="{FE48DF6E-D7F7-D242-874C-BE30E18D3702}"/>
    <dgm:cxn modelId="{F893DF26-CE54-3A4D-BA57-69BCDEA4BF38}" type="presParOf" srcId="{07999C62-DAB7-1C45-AF10-AFEC3F53969B}" destId="{C6A634A3-235D-8B40-A385-14D98A332AE9}" srcOrd="0" destOrd="0" presId="urn:microsoft.com/office/officeart/2008/layout/VerticalCurvedList"/>
    <dgm:cxn modelId="{7BA8E5D4-2EB6-1842-B985-D62FD8022B73}" type="presParOf" srcId="{C6A634A3-235D-8B40-A385-14D98A332AE9}" destId="{0A0A75A5-8C66-DE4C-AB7B-D4994E650033}" srcOrd="0" destOrd="0" presId="urn:microsoft.com/office/officeart/2008/layout/VerticalCurvedList"/>
    <dgm:cxn modelId="{9DFB6904-EB9B-ED4E-8889-C7325243B410}" type="presParOf" srcId="{0A0A75A5-8C66-DE4C-AB7B-D4994E650033}" destId="{6AE18A4A-7AA9-FC4C-8B7B-6BA1343C7B5B}" srcOrd="0" destOrd="0" presId="urn:microsoft.com/office/officeart/2008/layout/VerticalCurvedList"/>
    <dgm:cxn modelId="{920D8C3E-0F20-AE45-B97C-02702B628651}" type="presParOf" srcId="{0A0A75A5-8C66-DE4C-AB7B-D4994E650033}" destId="{51ACC30E-D45B-0844-A949-301810D67F40}" srcOrd="1" destOrd="0" presId="urn:microsoft.com/office/officeart/2008/layout/VerticalCurvedList"/>
    <dgm:cxn modelId="{EFEE1DCF-DC55-AF4C-87F7-2F9C22A3D1BD}" type="presParOf" srcId="{0A0A75A5-8C66-DE4C-AB7B-D4994E650033}" destId="{B946EE3A-B8BF-374E-9E57-04A9D0389377}" srcOrd="2" destOrd="0" presId="urn:microsoft.com/office/officeart/2008/layout/VerticalCurvedList"/>
    <dgm:cxn modelId="{1C23C87D-2CC3-7446-A8BB-9941A38284A8}" type="presParOf" srcId="{0A0A75A5-8C66-DE4C-AB7B-D4994E650033}" destId="{06308139-3231-A043-9C32-1B8DDD7BEA5D}" srcOrd="3" destOrd="0" presId="urn:microsoft.com/office/officeart/2008/layout/VerticalCurvedList"/>
    <dgm:cxn modelId="{AD1EFB6B-0C30-EE42-A13E-522980DA70F1}" type="presParOf" srcId="{C6A634A3-235D-8B40-A385-14D98A332AE9}" destId="{4076B591-0DCE-DA4D-AE1B-AD4032E2328C}" srcOrd="1" destOrd="0" presId="urn:microsoft.com/office/officeart/2008/layout/VerticalCurvedList"/>
    <dgm:cxn modelId="{2EA8DFB1-2758-B940-99CB-2748E86C22A6}" type="presParOf" srcId="{C6A634A3-235D-8B40-A385-14D98A332AE9}" destId="{EC419C7C-F1C2-2B47-9792-928129628119}" srcOrd="2" destOrd="0" presId="urn:microsoft.com/office/officeart/2008/layout/VerticalCurvedList"/>
    <dgm:cxn modelId="{969B0AF6-BDF7-234B-B1D8-EFC843CD5786}" type="presParOf" srcId="{EC419C7C-F1C2-2B47-9792-928129628119}" destId="{CD7C2572-4640-A141-B925-CD33B8182491}" srcOrd="0" destOrd="0" presId="urn:microsoft.com/office/officeart/2008/layout/VerticalCurvedList"/>
    <dgm:cxn modelId="{8E090882-F1D4-3841-B275-39817B628BD2}" type="presParOf" srcId="{C6A634A3-235D-8B40-A385-14D98A332AE9}" destId="{0D7BA1B9-8F67-FE46-BDAF-82C47CBEC2D5}" srcOrd="3" destOrd="0" presId="urn:microsoft.com/office/officeart/2008/layout/VerticalCurvedList"/>
    <dgm:cxn modelId="{3E4211AE-9121-F34B-8376-C15897252DF9}" type="presParOf" srcId="{C6A634A3-235D-8B40-A385-14D98A332AE9}" destId="{5085E5DD-4547-6144-BFC3-B86124E70754}" srcOrd="4" destOrd="0" presId="urn:microsoft.com/office/officeart/2008/layout/VerticalCurvedList"/>
    <dgm:cxn modelId="{012EDFAC-5AA5-C34E-AD33-F9F8990C3A76}" type="presParOf" srcId="{5085E5DD-4547-6144-BFC3-B86124E70754}" destId="{E7913DF0-720A-FC4D-A33B-ACFD5A5FAC7A}" srcOrd="0" destOrd="0" presId="urn:microsoft.com/office/officeart/2008/layout/VerticalCurvedList"/>
    <dgm:cxn modelId="{53065014-45A4-9C42-94AF-CE41B85A9816}" type="presParOf" srcId="{C6A634A3-235D-8B40-A385-14D98A332AE9}" destId="{568F31F3-324C-3D43-9F35-FAFFD84F3A13}" srcOrd="5" destOrd="0" presId="urn:microsoft.com/office/officeart/2008/layout/VerticalCurvedList"/>
    <dgm:cxn modelId="{E6162FDC-A0FC-5E47-B9A6-C5384ECFCC30}" type="presParOf" srcId="{C6A634A3-235D-8B40-A385-14D98A332AE9}" destId="{CBDE943C-5FA2-804A-B89D-92D3B646C446}" srcOrd="6" destOrd="0" presId="urn:microsoft.com/office/officeart/2008/layout/VerticalCurvedList"/>
    <dgm:cxn modelId="{B79981F6-64BC-3B4E-94F0-6F3F019C1B9A}" type="presParOf" srcId="{CBDE943C-5FA2-804A-B89D-92D3B646C446}" destId="{8549DEA3-056E-CE41-91E0-9A45CE450E62}" srcOrd="0" destOrd="0" presId="urn:microsoft.com/office/officeart/2008/layout/VerticalCurvedList"/>
    <dgm:cxn modelId="{9A1E082B-9862-764D-B0E6-79C4254C3AB6}" type="presParOf" srcId="{C6A634A3-235D-8B40-A385-14D98A332AE9}" destId="{98A70716-D236-D141-B0BE-E788FDC64A3C}" srcOrd="7" destOrd="0" presId="urn:microsoft.com/office/officeart/2008/layout/VerticalCurvedList"/>
    <dgm:cxn modelId="{988B01FE-1169-5C43-9E87-6957F02A2AF0}" type="presParOf" srcId="{C6A634A3-235D-8B40-A385-14D98A332AE9}" destId="{89C8EFC0-8D1C-5547-8943-8725C95C96FB}" srcOrd="8" destOrd="0" presId="urn:microsoft.com/office/officeart/2008/layout/VerticalCurvedList"/>
    <dgm:cxn modelId="{7C9BA66B-E1E6-D640-8B64-465C690D4559}" type="presParOf" srcId="{89C8EFC0-8D1C-5547-8943-8725C95C96FB}" destId="{F176EBA9-0834-7549-BB66-D8BDC3A8EB13}" srcOrd="0" destOrd="0" presId="urn:microsoft.com/office/officeart/2008/layout/VerticalCurvedList"/>
    <dgm:cxn modelId="{5360796D-E04E-4740-8340-474CB8C2307E}" type="presParOf" srcId="{C6A634A3-235D-8B40-A385-14D98A332AE9}" destId="{396BA80A-45D7-FC45-8C44-AC03696F3D17}" srcOrd="9" destOrd="0" presId="urn:microsoft.com/office/officeart/2008/layout/VerticalCurvedList"/>
    <dgm:cxn modelId="{98CB0E1B-12D0-D74D-958F-08167358F726}" type="presParOf" srcId="{C6A634A3-235D-8B40-A385-14D98A332AE9}" destId="{739A6D75-92ED-864B-9FFF-202C70041E9A}" srcOrd="10" destOrd="0" presId="urn:microsoft.com/office/officeart/2008/layout/VerticalCurvedList"/>
    <dgm:cxn modelId="{D4F3C08C-402E-3748-8044-B50D1A557222}" type="presParOf" srcId="{739A6D75-92ED-864B-9FFF-202C70041E9A}" destId="{BA1F2D36-BD0B-6749-B8EC-6A01385D2B7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36E84C-4C88-8C4F-9003-DA6371754120}" type="doc">
      <dgm:prSet loTypeId="urn:microsoft.com/office/officeart/2008/layout/VerticalCurvedList" loCatId="" qsTypeId="urn:microsoft.com/office/officeart/2005/8/quickstyle/simple1" qsCatId="simple" csTypeId="urn:microsoft.com/office/officeart/2005/8/colors/accent1_1" csCatId="accent1" phldr="1"/>
      <dgm:spPr/>
      <dgm:t>
        <a:bodyPr/>
        <a:lstStyle/>
        <a:p>
          <a:endParaRPr lang="en-US"/>
        </a:p>
      </dgm:t>
    </dgm:pt>
    <dgm:pt modelId="{8CD21820-3E7D-8947-959B-1BBB759D5BE1}">
      <dgm:prSet phldrT="[Text]"/>
      <dgm:spPr/>
      <dgm:t>
        <a:bodyPr/>
        <a:lstStyle/>
        <a:p>
          <a:r>
            <a:rPr lang="vi-VN" dirty="0"/>
            <a:t>Lịch sử phát triển của linux</a:t>
          </a:r>
          <a:endParaRPr lang="en-US" dirty="0"/>
        </a:p>
      </dgm:t>
    </dgm:pt>
    <dgm:pt modelId="{E0D051AA-BFD2-8E48-9081-01640F1F0C00}" type="parTrans" cxnId="{25F62165-9ADF-484D-9212-2B7D8CF3BDDB}">
      <dgm:prSet/>
      <dgm:spPr/>
      <dgm:t>
        <a:bodyPr/>
        <a:lstStyle/>
        <a:p>
          <a:endParaRPr lang="en-US"/>
        </a:p>
      </dgm:t>
    </dgm:pt>
    <dgm:pt modelId="{41E1828A-4436-5C44-9CA2-02E0A4F3BB5A}" type="sibTrans" cxnId="{25F62165-9ADF-484D-9212-2B7D8CF3BDDB}">
      <dgm:prSet/>
      <dgm:spPr/>
      <dgm:t>
        <a:bodyPr/>
        <a:lstStyle/>
        <a:p>
          <a:endParaRPr lang="en-US"/>
        </a:p>
      </dgm:t>
    </dgm:pt>
    <dgm:pt modelId="{E81C77F5-D9C6-4541-9044-AADD9F30CE9F}">
      <dgm:prSet phldrT="[Text]"/>
      <dgm:spPr/>
      <dgm:t>
        <a:bodyPr/>
        <a:lstStyle/>
        <a:p>
          <a:r>
            <a:rPr lang="vi-VN" dirty="0"/>
            <a:t>Khái niệm linux</a:t>
          </a:r>
        </a:p>
      </dgm:t>
    </dgm:pt>
    <dgm:pt modelId="{27152116-27A8-8642-998B-32D1799859C9}" type="parTrans" cxnId="{EFF4213D-D223-834D-8054-E6495C9DC0AC}">
      <dgm:prSet/>
      <dgm:spPr/>
      <dgm:t>
        <a:bodyPr/>
        <a:lstStyle/>
        <a:p>
          <a:endParaRPr lang="en-US"/>
        </a:p>
      </dgm:t>
    </dgm:pt>
    <dgm:pt modelId="{0DB27BE5-56CB-BD45-B538-A33386198745}" type="sibTrans" cxnId="{EFF4213D-D223-834D-8054-E6495C9DC0AC}">
      <dgm:prSet/>
      <dgm:spPr/>
      <dgm:t>
        <a:bodyPr/>
        <a:lstStyle/>
        <a:p>
          <a:endParaRPr lang="en-US"/>
        </a:p>
      </dgm:t>
    </dgm:pt>
    <dgm:pt modelId="{92E12250-237E-8A40-8A30-9A57B40DC60D}">
      <dgm:prSet phldrT="[Text]"/>
      <dgm:spPr/>
      <dgm:t>
        <a:bodyPr/>
        <a:lstStyle/>
        <a:p>
          <a:r>
            <a:rPr lang="vi-VN" dirty="0"/>
            <a:t>Ứng dụng của Linux</a:t>
          </a:r>
        </a:p>
      </dgm:t>
    </dgm:pt>
    <dgm:pt modelId="{D40CAF3C-FC53-C143-80EB-A88CFBF80B54}" type="parTrans" cxnId="{668073A2-CAA8-EF4C-9B45-C4E860B6E982}">
      <dgm:prSet/>
      <dgm:spPr/>
      <dgm:t>
        <a:bodyPr/>
        <a:lstStyle/>
        <a:p>
          <a:endParaRPr lang="en-US"/>
        </a:p>
      </dgm:t>
    </dgm:pt>
    <dgm:pt modelId="{4B0A0BF5-F2C7-784D-A2D0-2C4FA178F595}" type="sibTrans" cxnId="{668073A2-CAA8-EF4C-9B45-C4E860B6E982}">
      <dgm:prSet/>
      <dgm:spPr/>
      <dgm:t>
        <a:bodyPr/>
        <a:lstStyle/>
        <a:p>
          <a:endParaRPr lang="en-US"/>
        </a:p>
      </dgm:t>
    </dgm:pt>
    <dgm:pt modelId="{50ED50F5-F779-5141-8192-1CFC969C29FE}">
      <dgm:prSet/>
      <dgm:spPr/>
      <dgm:t>
        <a:bodyPr/>
        <a:lstStyle/>
        <a:p>
          <a:r>
            <a:rPr lang="vi-VN" dirty="0"/>
            <a:t>Các bản phân phối của linux</a:t>
          </a:r>
          <a:endParaRPr lang="en-US" dirty="0"/>
        </a:p>
      </dgm:t>
    </dgm:pt>
    <dgm:pt modelId="{B5EA4589-3D5F-D049-9D0F-12DFAA7CF9BD}" type="parTrans" cxnId="{2A36E1EB-C193-B744-BC04-C6498923AC20}">
      <dgm:prSet/>
      <dgm:spPr/>
      <dgm:t>
        <a:bodyPr/>
        <a:lstStyle/>
        <a:p>
          <a:endParaRPr lang="en-US"/>
        </a:p>
      </dgm:t>
    </dgm:pt>
    <dgm:pt modelId="{FE48DF6E-D7F7-D242-874C-BE30E18D3702}" type="sibTrans" cxnId="{2A36E1EB-C193-B744-BC04-C6498923AC20}">
      <dgm:prSet/>
      <dgm:spPr/>
      <dgm:t>
        <a:bodyPr/>
        <a:lstStyle/>
        <a:p>
          <a:endParaRPr lang="en-US"/>
        </a:p>
      </dgm:t>
    </dgm:pt>
    <dgm:pt modelId="{7756C911-98AB-0E49-83BC-50763F85ED2A}">
      <dgm:prSet/>
      <dgm:spPr/>
      <dgm:t>
        <a:bodyPr/>
        <a:lstStyle/>
        <a:p>
          <a:r>
            <a:rPr lang="vi-VN" dirty="0"/>
            <a:t>Các thành phần của Linux</a:t>
          </a:r>
          <a:endParaRPr lang="en-US" dirty="0"/>
        </a:p>
      </dgm:t>
    </dgm:pt>
    <dgm:pt modelId="{71DA0C67-F8B0-B14A-B9D9-92849C6750D6}" type="parTrans" cxnId="{3C8F579E-F2D4-EA4C-97A6-02FA42BE2784}">
      <dgm:prSet/>
      <dgm:spPr/>
      <dgm:t>
        <a:bodyPr/>
        <a:lstStyle/>
        <a:p>
          <a:endParaRPr lang="en-US"/>
        </a:p>
      </dgm:t>
    </dgm:pt>
    <dgm:pt modelId="{9DBD040C-B9CC-CF4B-AF42-67AC96503A0D}" type="sibTrans" cxnId="{3C8F579E-F2D4-EA4C-97A6-02FA42BE2784}">
      <dgm:prSet/>
      <dgm:spPr/>
      <dgm:t>
        <a:bodyPr/>
        <a:lstStyle/>
        <a:p>
          <a:endParaRPr lang="en-US"/>
        </a:p>
      </dgm:t>
    </dgm:pt>
    <dgm:pt modelId="{07999C62-DAB7-1C45-AF10-AFEC3F53969B}" type="pres">
      <dgm:prSet presAssocID="{9F36E84C-4C88-8C4F-9003-DA6371754120}" presName="Name0" presStyleCnt="0">
        <dgm:presLayoutVars>
          <dgm:chMax val="7"/>
          <dgm:chPref val="7"/>
          <dgm:dir/>
        </dgm:presLayoutVars>
      </dgm:prSet>
      <dgm:spPr/>
    </dgm:pt>
    <dgm:pt modelId="{C6A634A3-235D-8B40-A385-14D98A332AE9}" type="pres">
      <dgm:prSet presAssocID="{9F36E84C-4C88-8C4F-9003-DA6371754120}" presName="Name1" presStyleCnt="0"/>
      <dgm:spPr/>
    </dgm:pt>
    <dgm:pt modelId="{0A0A75A5-8C66-DE4C-AB7B-D4994E650033}" type="pres">
      <dgm:prSet presAssocID="{9F36E84C-4C88-8C4F-9003-DA6371754120}" presName="cycle" presStyleCnt="0"/>
      <dgm:spPr/>
    </dgm:pt>
    <dgm:pt modelId="{6AE18A4A-7AA9-FC4C-8B7B-6BA1343C7B5B}" type="pres">
      <dgm:prSet presAssocID="{9F36E84C-4C88-8C4F-9003-DA6371754120}" presName="srcNode" presStyleLbl="node1" presStyleIdx="0" presStyleCnt="5"/>
      <dgm:spPr/>
    </dgm:pt>
    <dgm:pt modelId="{51ACC30E-D45B-0844-A949-301810D67F40}" type="pres">
      <dgm:prSet presAssocID="{9F36E84C-4C88-8C4F-9003-DA6371754120}" presName="conn" presStyleLbl="parChTrans1D2" presStyleIdx="0" presStyleCnt="1"/>
      <dgm:spPr/>
    </dgm:pt>
    <dgm:pt modelId="{B946EE3A-B8BF-374E-9E57-04A9D0389377}" type="pres">
      <dgm:prSet presAssocID="{9F36E84C-4C88-8C4F-9003-DA6371754120}" presName="extraNode" presStyleLbl="node1" presStyleIdx="0" presStyleCnt="5"/>
      <dgm:spPr/>
    </dgm:pt>
    <dgm:pt modelId="{06308139-3231-A043-9C32-1B8DDD7BEA5D}" type="pres">
      <dgm:prSet presAssocID="{9F36E84C-4C88-8C4F-9003-DA6371754120}" presName="dstNode" presStyleLbl="node1" presStyleIdx="0" presStyleCnt="5"/>
      <dgm:spPr/>
    </dgm:pt>
    <dgm:pt modelId="{5073F7C7-0279-654A-8923-7F625049B539}" type="pres">
      <dgm:prSet presAssocID="{8CD21820-3E7D-8947-959B-1BBB759D5BE1}" presName="text_1" presStyleLbl="node1" presStyleIdx="0" presStyleCnt="5">
        <dgm:presLayoutVars>
          <dgm:bulletEnabled val="1"/>
        </dgm:presLayoutVars>
      </dgm:prSet>
      <dgm:spPr/>
    </dgm:pt>
    <dgm:pt modelId="{C4F86554-EE21-894F-8D95-99275036BC82}" type="pres">
      <dgm:prSet presAssocID="{8CD21820-3E7D-8947-959B-1BBB759D5BE1}" presName="accent_1" presStyleCnt="0"/>
      <dgm:spPr/>
    </dgm:pt>
    <dgm:pt modelId="{DFE34F42-CDC5-094C-B4E8-245EE2FE40E4}" type="pres">
      <dgm:prSet presAssocID="{8CD21820-3E7D-8947-959B-1BBB759D5BE1}" presName="accentRepeatNode" presStyleLbl="solidFgAcc1" presStyleIdx="0" presStyleCnt="5"/>
      <dgm:spPr>
        <a:noFill/>
      </dgm:spPr>
    </dgm:pt>
    <dgm:pt modelId="{BFDA7589-7787-C04E-BC08-6F37B9256531}" type="pres">
      <dgm:prSet presAssocID="{E81C77F5-D9C6-4541-9044-AADD9F30CE9F}" presName="text_2" presStyleLbl="node1" presStyleIdx="1" presStyleCnt="5">
        <dgm:presLayoutVars>
          <dgm:bulletEnabled val="1"/>
        </dgm:presLayoutVars>
      </dgm:prSet>
      <dgm:spPr/>
    </dgm:pt>
    <dgm:pt modelId="{2F37D65F-2C09-4D47-87CD-BF36CF9CFDA2}" type="pres">
      <dgm:prSet presAssocID="{E81C77F5-D9C6-4541-9044-AADD9F30CE9F}" presName="accent_2" presStyleCnt="0"/>
      <dgm:spPr/>
    </dgm:pt>
    <dgm:pt modelId="{E7913DF0-720A-FC4D-A33B-ACFD5A5FAC7A}" type="pres">
      <dgm:prSet presAssocID="{E81C77F5-D9C6-4541-9044-AADD9F30CE9F}" presName="accentRepeatNode" presStyleLbl="solidFgAcc1" presStyleIdx="1" presStyleCnt="5" custScaleX="100247"/>
      <dgm:spPr/>
    </dgm:pt>
    <dgm:pt modelId="{3B693BAE-FF1B-2D4A-A4E5-09E6C736B39C}" type="pres">
      <dgm:prSet presAssocID="{92E12250-237E-8A40-8A30-9A57B40DC60D}" presName="text_3" presStyleLbl="node1" presStyleIdx="2" presStyleCnt="5">
        <dgm:presLayoutVars>
          <dgm:bulletEnabled val="1"/>
        </dgm:presLayoutVars>
      </dgm:prSet>
      <dgm:spPr/>
    </dgm:pt>
    <dgm:pt modelId="{7DE7665A-AD53-6F41-BB46-650CEBF5A8B6}" type="pres">
      <dgm:prSet presAssocID="{92E12250-237E-8A40-8A30-9A57B40DC60D}" presName="accent_3" presStyleCnt="0"/>
      <dgm:spPr/>
    </dgm:pt>
    <dgm:pt modelId="{8549DEA3-056E-CE41-91E0-9A45CE450E62}" type="pres">
      <dgm:prSet presAssocID="{92E12250-237E-8A40-8A30-9A57B40DC60D}" presName="accentRepeatNode" presStyleLbl="solidFgAcc1" presStyleIdx="2" presStyleCnt="5"/>
      <dgm:spPr/>
    </dgm:pt>
    <dgm:pt modelId="{054D97C6-22A5-084E-B485-F96EAF7A3B12}" type="pres">
      <dgm:prSet presAssocID="{7756C911-98AB-0E49-83BC-50763F85ED2A}" presName="text_4" presStyleLbl="node1" presStyleIdx="3" presStyleCnt="5">
        <dgm:presLayoutVars>
          <dgm:bulletEnabled val="1"/>
        </dgm:presLayoutVars>
      </dgm:prSet>
      <dgm:spPr/>
    </dgm:pt>
    <dgm:pt modelId="{A437CCE7-C0B7-DE49-869D-23D9ACD64D8C}" type="pres">
      <dgm:prSet presAssocID="{7756C911-98AB-0E49-83BC-50763F85ED2A}" presName="accent_4" presStyleCnt="0"/>
      <dgm:spPr/>
    </dgm:pt>
    <dgm:pt modelId="{F176EBA9-0834-7549-BB66-D8BDC3A8EB13}" type="pres">
      <dgm:prSet presAssocID="{7756C911-98AB-0E49-83BC-50763F85ED2A}" presName="accentRepeatNode" presStyleLbl="solidFgAcc1" presStyleIdx="3" presStyleCnt="5"/>
      <dgm:spPr/>
    </dgm:pt>
    <dgm:pt modelId="{43BC74FA-5AD4-7048-A410-47606D92F587}" type="pres">
      <dgm:prSet presAssocID="{50ED50F5-F779-5141-8192-1CFC969C29FE}" presName="text_5" presStyleLbl="node1" presStyleIdx="4" presStyleCnt="5">
        <dgm:presLayoutVars>
          <dgm:bulletEnabled val="1"/>
        </dgm:presLayoutVars>
      </dgm:prSet>
      <dgm:spPr/>
    </dgm:pt>
    <dgm:pt modelId="{7D54931D-FFA0-B24B-BD11-29F5F186DE81}" type="pres">
      <dgm:prSet presAssocID="{50ED50F5-F779-5141-8192-1CFC969C29FE}" presName="accent_5" presStyleCnt="0"/>
      <dgm:spPr/>
    </dgm:pt>
    <dgm:pt modelId="{BA1F2D36-BD0B-6749-B8EC-6A01385D2B72}" type="pres">
      <dgm:prSet presAssocID="{50ED50F5-F779-5141-8192-1CFC969C29FE}" presName="accentRepeatNode" presStyleLbl="solidFgAcc1" presStyleIdx="4" presStyleCnt="5"/>
      <dgm:spPr/>
    </dgm:pt>
  </dgm:ptLst>
  <dgm:cxnLst>
    <dgm:cxn modelId="{9C391F12-CEDE-4244-B0FF-D7651200BA0C}" type="presOf" srcId="{9F36E84C-4C88-8C4F-9003-DA6371754120}" destId="{07999C62-DAB7-1C45-AF10-AFEC3F53969B}" srcOrd="0" destOrd="0" presId="urn:microsoft.com/office/officeart/2008/layout/VerticalCurvedList"/>
    <dgm:cxn modelId="{B5D6E41D-ABB9-2045-9070-5E03DC8696C2}" type="presOf" srcId="{8CD21820-3E7D-8947-959B-1BBB759D5BE1}" destId="{5073F7C7-0279-654A-8923-7F625049B539}" srcOrd="0" destOrd="0" presId="urn:microsoft.com/office/officeart/2008/layout/VerticalCurvedList"/>
    <dgm:cxn modelId="{D6F49021-ABD0-F842-8BEB-056C7C75A591}" type="presOf" srcId="{92E12250-237E-8A40-8A30-9A57B40DC60D}" destId="{3B693BAE-FF1B-2D4A-A4E5-09E6C736B39C}" srcOrd="0" destOrd="0" presId="urn:microsoft.com/office/officeart/2008/layout/VerticalCurvedList"/>
    <dgm:cxn modelId="{9187AE32-C9BB-3040-A9C7-BDA8A21DFB77}" type="presOf" srcId="{7756C911-98AB-0E49-83BC-50763F85ED2A}" destId="{054D97C6-22A5-084E-B485-F96EAF7A3B12}" srcOrd="0" destOrd="0" presId="urn:microsoft.com/office/officeart/2008/layout/VerticalCurvedList"/>
    <dgm:cxn modelId="{EFF4213D-D223-834D-8054-E6495C9DC0AC}" srcId="{9F36E84C-4C88-8C4F-9003-DA6371754120}" destId="{E81C77F5-D9C6-4541-9044-AADD9F30CE9F}" srcOrd="1" destOrd="0" parTransId="{27152116-27A8-8642-998B-32D1799859C9}" sibTransId="{0DB27BE5-56CB-BD45-B538-A33386198745}"/>
    <dgm:cxn modelId="{A8DA393F-421A-BC4D-A882-2253DDA5EF3C}" type="presOf" srcId="{50ED50F5-F779-5141-8192-1CFC969C29FE}" destId="{43BC74FA-5AD4-7048-A410-47606D92F587}" srcOrd="0" destOrd="0" presId="urn:microsoft.com/office/officeart/2008/layout/VerticalCurvedList"/>
    <dgm:cxn modelId="{6E81305F-EB38-D74C-909D-9FAEED0918A3}" type="presOf" srcId="{E81C77F5-D9C6-4541-9044-AADD9F30CE9F}" destId="{BFDA7589-7787-C04E-BC08-6F37B9256531}" srcOrd="0" destOrd="0" presId="urn:microsoft.com/office/officeart/2008/layout/VerticalCurvedList"/>
    <dgm:cxn modelId="{25F62165-9ADF-484D-9212-2B7D8CF3BDDB}" srcId="{9F36E84C-4C88-8C4F-9003-DA6371754120}" destId="{8CD21820-3E7D-8947-959B-1BBB759D5BE1}" srcOrd="0" destOrd="0" parTransId="{E0D051AA-BFD2-8E48-9081-01640F1F0C00}" sibTransId="{41E1828A-4436-5C44-9CA2-02E0A4F3BB5A}"/>
    <dgm:cxn modelId="{3C8F579E-F2D4-EA4C-97A6-02FA42BE2784}" srcId="{9F36E84C-4C88-8C4F-9003-DA6371754120}" destId="{7756C911-98AB-0E49-83BC-50763F85ED2A}" srcOrd="3" destOrd="0" parTransId="{71DA0C67-F8B0-B14A-B9D9-92849C6750D6}" sibTransId="{9DBD040C-B9CC-CF4B-AF42-67AC96503A0D}"/>
    <dgm:cxn modelId="{668073A2-CAA8-EF4C-9B45-C4E860B6E982}" srcId="{9F36E84C-4C88-8C4F-9003-DA6371754120}" destId="{92E12250-237E-8A40-8A30-9A57B40DC60D}" srcOrd="2" destOrd="0" parTransId="{D40CAF3C-FC53-C143-80EB-A88CFBF80B54}" sibTransId="{4B0A0BF5-F2C7-784D-A2D0-2C4FA178F595}"/>
    <dgm:cxn modelId="{95A15AAF-01F5-6E4A-9CC3-7712DADAFD47}" type="presOf" srcId="{41E1828A-4436-5C44-9CA2-02E0A4F3BB5A}" destId="{51ACC30E-D45B-0844-A949-301810D67F40}" srcOrd="0" destOrd="0" presId="urn:microsoft.com/office/officeart/2008/layout/VerticalCurvedList"/>
    <dgm:cxn modelId="{2A36E1EB-C193-B744-BC04-C6498923AC20}" srcId="{9F36E84C-4C88-8C4F-9003-DA6371754120}" destId="{50ED50F5-F779-5141-8192-1CFC969C29FE}" srcOrd="4" destOrd="0" parTransId="{B5EA4589-3D5F-D049-9D0F-12DFAA7CF9BD}" sibTransId="{FE48DF6E-D7F7-D242-874C-BE30E18D3702}"/>
    <dgm:cxn modelId="{F893DF26-CE54-3A4D-BA57-69BCDEA4BF38}" type="presParOf" srcId="{07999C62-DAB7-1C45-AF10-AFEC3F53969B}" destId="{C6A634A3-235D-8B40-A385-14D98A332AE9}" srcOrd="0" destOrd="0" presId="urn:microsoft.com/office/officeart/2008/layout/VerticalCurvedList"/>
    <dgm:cxn modelId="{7BA8E5D4-2EB6-1842-B985-D62FD8022B73}" type="presParOf" srcId="{C6A634A3-235D-8B40-A385-14D98A332AE9}" destId="{0A0A75A5-8C66-DE4C-AB7B-D4994E650033}" srcOrd="0" destOrd="0" presId="urn:microsoft.com/office/officeart/2008/layout/VerticalCurvedList"/>
    <dgm:cxn modelId="{9DFB6904-EB9B-ED4E-8889-C7325243B410}" type="presParOf" srcId="{0A0A75A5-8C66-DE4C-AB7B-D4994E650033}" destId="{6AE18A4A-7AA9-FC4C-8B7B-6BA1343C7B5B}" srcOrd="0" destOrd="0" presId="urn:microsoft.com/office/officeart/2008/layout/VerticalCurvedList"/>
    <dgm:cxn modelId="{920D8C3E-0F20-AE45-B97C-02702B628651}" type="presParOf" srcId="{0A0A75A5-8C66-DE4C-AB7B-D4994E650033}" destId="{51ACC30E-D45B-0844-A949-301810D67F40}" srcOrd="1" destOrd="0" presId="urn:microsoft.com/office/officeart/2008/layout/VerticalCurvedList"/>
    <dgm:cxn modelId="{EFEE1DCF-DC55-AF4C-87F7-2F9C22A3D1BD}" type="presParOf" srcId="{0A0A75A5-8C66-DE4C-AB7B-D4994E650033}" destId="{B946EE3A-B8BF-374E-9E57-04A9D0389377}" srcOrd="2" destOrd="0" presId="urn:microsoft.com/office/officeart/2008/layout/VerticalCurvedList"/>
    <dgm:cxn modelId="{1C23C87D-2CC3-7446-A8BB-9941A38284A8}" type="presParOf" srcId="{0A0A75A5-8C66-DE4C-AB7B-D4994E650033}" destId="{06308139-3231-A043-9C32-1B8DDD7BEA5D}" srcOrd="3" destOrd="0" presId="urn:microsoft.com/office/officeart/2008/layout/VerticalCurvedList"/>
    <dgm:cxn modelId="{CDB581CD-7CE9-DF49-BFB4-C4292BB477F9}" type="presParOf" srcId="{C6A634A3-235D-8B40-A385-14D98A332AE9}" destId="{5073F7C7-0279-654A-8923-7F625049B539}" srcOrd="1" destOrd="0" presId="urn:microsoft.com/office/officeart/2008/layout/VerticalCurvedList"/>
    <dgm:cxn modelId="{29AC54A1-7DD3-A349-BBE8-614D00EBE069}" type="presParOf" srcId="{C6A634A3-235D-8B40-A385-14D98A332AE9}" destId="{C4F86554-EE21-894F-8D95-99275036BC82}" srcOrd="2" destOrd="0" presId="urn:microsoft.com/office/officeart/2008/layout/VerticalCurvedList"/>
    <dgm:cxn modelId="{13320B50-75E8-F349-B6E9-429187868B64}" type="presParOf" srcId="{C4F86554-EE21-894F-8D95-99275036BC82}" destId="{DFE34F42-CDC5-094C-B4E8-245EE2FE40E4}" srcOrd="0" destOrd="0" presId="urn:microsoft.com/office/officeart/2008/layout/VerticalCurvedList"/>
    <dgm:cxn modelId="{74F3FBAC-26EE-874B-B598-CC37CE351634}" type="presParOf" srcId="{C6A634A3-235D-8B40-A385-14D98A332AE9}" destId="{BFDA7589-7787-C04E-BC08-6F37B9256531}" srcOrd="3" destOrd="0" presId="urn:microsoft.com/office/officeart/2008/layout/VerticalCurvedList"/>
    <dgm:cxn modelId="{314DBC8C-07F0-AF41-9509-86B163078CF3}" type="presParOf" srcId="{C6A634A3-235D-8B40-A385-14D98A332AE9}" destId="{2F37D65F-2C09-4D47-87CD-BF36CF9CFDA2}" srcOrd="4" destOrd="0" presId="urn:microsoft.com/office/officeart/2008/layout/VerticalCurvedList"/>
    <dgm:cxn modelId="{4AA0C5C6-768B-EE43-A53F-BDAD0B7209AD}" type="presParOf" srcId="{2F37D65F-2C09-4D47-87CD-BF36CF9CFDA2}" destId="{E7913DF0-720A-FC4D-A33B-ACFD5A5FAC7A}" srcOrd="0" destOrd="0" presId="urn:microsoft.com/office/officeart/2008/layout/VerticalCurvedList"/>
    <dgm:cxn modelId="{1C81E86B-4E05-8A4A-B47C-4A8897604231}" type="presParOf" srcId="{C6A634A3-235D-8B40-A385-14D98A332AE9}" destId="{3B693BAE-FF1B-2D4A-A4E5-09E6C736B39C}" srcOrd="5" destOrd="0" presId="urn:microsoft.com/office/officeart/2008/layout/VerticalCurvedList"/>
    <dgm:cxn modelId="{47E77EEC-F207-6E4A-AD89-F9D3FE7E9C83}" type="presParOf" srcId="{C6A634A3-235D-8B40-A385-14D98A332AE9}" destId="{7DE7665A-AD53-6F41-BB46-650CEBF5A8B6}" srcOrd="6" destOrd="0" presId="urn:microsoft.com/office/officeart/2008/layout/VerticalCurvedList"/>
    <dgm:cxn modelId="{8C9FFE86-325F-C845-A362-067A20D81F73}" type="presParOf" srcId="{7DE7665A-AD53-6F41-BB46-650CEBF5A8B6}" destId="{8549DEA3-056E-CE41-91E0-9A45CE450E62}" srcOrd="0" destOrd="0" presId="urn:microsoft.com/office/officeart/2008/layout/VerticalCurvedList"/>
    <dgm:cxn modelId="{D5C416CC-1B6E-974A-B9A8-244C57B11238}" type="presParOf" srcId="{C6A634A3-235D-8B40-A385-14D98A332AE9}" destId="{054D97C6-22A5-084E-B485-F96EAF7A3B12}" srcOrd="7" destOrd="0" presId="urn:microsoft.com/office/officeart/2008/layout/VerticalCurvedList"/>
    <dgm:cxn modelId="{E4D4D024-ECBC-E54C-A0D6-61B8C19B259F}" type="presParOf" srcId="{C6A634A3-235D-8B40-A385-14D98A332AE9}" destId="{A437CCE7-C0B7-DE49-869D-23D9ACD64D8C}" srcOrd="8" destOrd="0" presId="urn:microsoft.com/office/officeart/2008/layout/VerticalCurvedList"/>
    <dgm:cxn modelId="{F410CD95-216D-4048-8262-07F8B772EDC0}" type="presParOf" srcId="{A437CCE7-C0B7-DE49-869D-23D9ACD64D8C}" destId="{F176EBA9-0834-7549-BB66-D8BDC3A8EB13}" srcOrd="0" destOrd="0" presId="urn:microsoft.com/office/officeart/2008/layout/VerticalCurvedList"/>
    <dgm:cxn modelId="{67924C0F-AF4F-4D46-8E83-D6CE9134E9F3}" type="presParOf" srcId="{C6A634A3-235D-8B40-A385-14D98A332AE9}" destId="{43BC74FA-5AD4-7048-A410-47606D92F587}" srcOrd="9" destOrd="0" presId="urn:microsoft.com/office/officeart/2008/layout/VerticalCurvedList"/>
    <dgm:cxn modelId="{9A1EAC3C-896A-3F41-9B20-0C254D807A6C}" type="presParOf" srcId="{C6A634A3-235D-8B40-A385-14D98A332AE9}" destId="{7D54931D-FFA0-B24B-BD11-29F5F186DE81}" srcOrd="10" destOrd="0" presId="urn:microsoft.com/office/officeart/2008/layout/VerticalCurvedList"/>
    <dgm:cxn modelId="{E3CBE3DA-62C2-5F4C-964F-BB5AD63EFD02}" type="presParOf" srcId="{7D54931D-FFA0-B24B-BD11-29F5F186DE81}" destId="{BA1F2D36-BD0B-6749-B8EC-6A01385D2B7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97E55-F6B8-3541-9CB5-B69777B0DE62}">
      <dsp:nvSpPr>
        <dsp:cNvPr id="0" name=""/>
        <dsp:cNvSpPr/>
      </dsp:nvSpPr>
      <dsp:spPr>
        <a:xfrm>
          <a:off x="0" y="417163"/>
          <a:ext cx="10179050" cy="1191895"/>
        </a:xfrm>
        <a:prstGeom prst="roundRect">
          <a:avLst>
            <a:gd name="adj" fmla="val 10000"/>
          </a:avLst>
        </a:prstGeom>
        <a:solidFill>
          <a:schemeClr val="accent1">
            <a:hueOff val="0"/>
            <a:satOff val="0"/>
            <a:lumOff val="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kern="1200" dirty="0" err="1">
              <a:solidFill>
                <a:schemeClr val="tx1"/>
              </a:solidFill>
            </a:rPr>
            <a:t>Nội</a:t>
          </a:r>
          <a:r>
            <a:rPr lang="en-US" sz="6500" kern="1200" dirty="0">
              <a:solidFill>
                <a:schemeClr val="tx1"/>
              </a:solidFill>
            </a:rPr>
            <a:t> dung</a:t>
          </a:r>
        </a:p>
      </dsp:txBody>
      <dsp:txXfrm>
        <a:off x="34909" y="452072"/>
        <a:ext cx="10109232" cy="1122077"/>
      </dsp:txXfrm>
    </dsp:sp>
    <dsp:sp modelId="{4270788F-2E26-504D-862F-F5EFE2D38BFE}">
      <dsp:nvSpPr>
        <dsp:cNvPr id="0" name=""/>
        <dsp:cNvSpPr/>
      </dsp:nvSpPr>
      <dsp:spPr>
        <a:xfrm>
          <a:off x="71174" y="2021590"/>
          <a:ext cx="988057" cy="795911"/>
        </a:xfrm>
        <a:prstGeom prst="roundRect">
          <a:avLst>
            <a:gd name="adj" fmla="val 16670"/>
          </a:avLst>
        </a:prstGeom>
        <a:blipFill>
          <a:blip xmlns:r="http://schemas.openxmlformats.org/officeDocument/2006/relationships" r:embed="rId1">
            <a:extLst>
              <a:ext uri="{BEBA8EAE-BF5A-486C-A8C5-ECC9F3942E4B}">
                <a14:imgProps xmlns:a14="http://schemas.microsoft.com/office/drawing/2010/main">
                  <a14:imgLayer r:embed="rId2">
                    <a14:imgEffect>
                      <a14:brightnessContrast bright="20000" contrast="20000"/>
                    </a14:imgEffect>
                  </a14:imgLayer>
                </a14:imgProps>
              </a:ext>
            </a:extLst>
          </a:blip>
          <a:stretch>
            <a:fillRect/>
          </a:stretch>
        </a:blip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F69CA7E-D657-EA4F-9D63-8F4E654A0FE5}">
      <dsp:nvSpPr>
        <dsp:cNvPr id="0" name=""/>
        <dsp:cNvSpPr/>
      </dsp:nvSpPr>
      <dsp:spPr>
        <a:xfrm>
          <a:off x="1232663" y="1823599"/>
          <a:ext cx="8915641" cy="1191895"/>
        </a:xfrm>
        <a:prstGeom prst="roundRect">
          <a:avLst>
            <a:gd name="adj" fmla="val 16670"/>
          </a:avLst>
        </a:prstGeom>
        <a:solidFill>
          <a:schemeClr val="accent1">
            <a:hueOff val="0"/>
            <a:satOff val="0"/>
            <a:lumOff val="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vi-VN" sz="3800" kern="1200" dirty="0">
              <a:solidFill>
                <a:schemeClr val="tx1"/>
              </a:solidFill>
            </a:rPr>
            <a:t>Tổng quan phần mềm mã nguồn mở </a:t>
          </a:r>
          <a:endParaRPr lang="en-US" sz="3800" kern="1200" dirty="0">
            <a:solidFill>
              <a:schemeClr val="tx1"/>
            </a:solidFill>
          </a:endParaRPr>
        </a:p>
      </dsp:txBody>
      <dsp:txXfrm>
        <a:off x="1290857" y="1881793"/>
        <a:ext cx="8799253" cy="1075507"/>
      </dsp:txXfrm>
    </dsp:sp>
    <dsp:sp modelId="{BEE10F88-CE57-5E4E-9A3B-F9C6382C2AA5}">
      <dsp:nvSpPr>
        <dsp:cNvPr id="0" name=""/>
        <dsp:cNvSpPr/>
      </dsp:nvSpPr>
      <dsp:spPr>
        <a:xfrm>
          <a:off x="30744" y="3214326"/>
          <a:ext cx="1068915" cy="1080285"/>
        </a:xfrm>
        <a:prstGeom prst="roundRect">
          <a:avLst>
            <a:gd name="adj" fmla="val 16670"/>
          </a:avLst>
        </a:prstGeom>
        <a:blipFill>
          <a:blip xmlns:r="http://schemas.openxmlformats.org/officeDocument/2006/relationships"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47B4E32-4C46-3A43-8A81-67F00E737E4D}">
      <dsp:nvSpPr>
        <dsp:cNvPr id="0" name=""/>
        <dsp:cNvSpPr/>
      </dsp:nvSpPr>
      <dsp:spPr>
        <a:xfrm>
          <a:off x="1232663" y="3158521"/>
          <a:ext cx="8915641" cy="1191895"/>
        </a:xfrm>
        <a:prstGeom prst="roundRect">
          <a:avLst>
            <a:gd name="adj" fmla="val 16670"/>
          </a:avLst>
        </a:prstGeom>
        <a:solidFill>
          <a:schemeClr val="accent1">
            <a:hueOff val="0"/>
            <a:satOff val="0"/>
            <a:lumOff val="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vi-VN" sz="3800" kern="1200" dirty="0">
              <a:solidFill>
                <a:schemeClr val="tx1"/>
              </a:solidFill>
            </a:rPr>
            <a:t>Tổng quan Linux</a:t>
          </a:r>
          <a:endParaRPr lang="en-US" sz="3800" kern="1200" dirty="0">
            <a:solidFill>
              <a:schemeClr val="tx1"/>
            </a:solidFill>
          </a:endParaRPr>
        </a:p>
      </dsp:txBody>
      <dsp:txXfrm>
        <a:off x="1290857" y="3216715"/>
        <a:ext cx="8799253" cy="1075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CC30E-D45B-0844-A949-301810D67F40}">
      <dsp:nvSpPr>
        <dsp:cNvPr id="0" name=""/>
        <dsp:cNvSpPr/>
      </dsp:nvSpPr>
      <dsp:spPr>
        <a:xfrm>
          <a:off x="-6395073" y="-978167"/>
          <a:ext cx="7611962" cy="7611962"/>
        </a:xfrm>
        <a:prstGeom prst="blockArc">
          <a:avLst>
            <a:gd name="adj1" fmla="val 18900000"/>
            <a:gd name="adj2" fmla="val 2700000"/>
            <a:gd name="adj3" fmla="val 284"/>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6B591-0DCE-DA4D-AE1B-AD4032E2328C}">
      <dsp:nvSpPr>
        <dsp:cNvPr id="0" name=""/>
        <dsp:cNvSpPr/>
      </dsp:nvSpPr>
      <dsp:spPr>
        <a:xfrm>
          <a:off x="531614" y="353363"/>
          <a:ext cx="9567111" cy="707179"/>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1324"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Khái niệm phần mềm mã nguồn mở</a:t>
          </a:r>
          <a:endParaRPr lang="en-US" sz="2300" kern="1200" dirty="0"/>
        </a:p>
      </dsp:txBody>
      <dsp:txXfrm>
        <a:off x="531614" y="353363"/>
        <a:ext cx="9567111" cy="707179"/>
      </dsp:txXfrm>
    </dsp:sp>
    <dsp:sp modelId="{CD7C2572-4640-A141-B925-CD33B8182491}">
      <dsp:nvSpPr>
        <dsp:cNvPr id="0" name=""/>
        <dsp:cNvSpPr/>
      </dsp:nvSpPr>
      <dsp:spPr>
        <a:xfrm>
          <a:off x="89626" y="264966"/>
          <a:ext cx="883974" cy="883974"/>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7BA1B9-8F67-FE46-BDAF-82C47CBEC2D5}">
      <dsp:nvSpPr>
        <dsp:cNvPr id="0" name=""/>
        <dsp:cNvSpPr/>
      </dsp:nvSpPr>
      <dsp:spPr>
        <a:xfrm>
          <a:off x="1038358" y="1413793"/>
          <a:ext cx="9060366" cy="707179"/>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1324"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Lịch sử phát triển phần mềm mã nguồn mở</a:t>
          </a:r>
        </a:p>
      </dsp:txBody>
      <dsp:txXfrm>
        <a:off x="1038358" y="1413793"/>
        <a:ext cx="9060366" cy="707179"/>
      </dsp:txXfrm>
    </dsp:sp>
    <dsp:sp modelId="{E7913DF0-720A-FC4D-A33B-ACFD5A5FAC7A}">
      <dsp:nvSpPr>
        <dsp:cNvPr id="0" name=""/>
        <dsp:cNvSpPr/>
      </dsp:nvSpPr>
      <dsp:spPr>
        <a:xfrm>
          <a:off x="595279" y="1325396"/>
          <a:ext cx="886157" cy="883974"/>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8F31F3-324C-3D43-9F35-FAFFD84F3A13}">
      <dsp:nvSpPr>
        <dsp:cNvPr id="0" name=""/>
        <dsp:cNvSpPr/>
      </dsp:nvSpPr>
      <dsp:spPr>
        <a:xfrm>
          <a:off x="1193888" y="2474223"/>
          <a:ext cx="8904837" cy="707179"/>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1324"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Nguồn lực phát triển phần mềm mã nguồn mở</a:t>
          </a:r>
        </a:p>
      </dsp:txBody>
      <dsp:txXfrm>
        <a:off x="1193888" y="2474223"/>
        <a:ext cx="8904837" cy="707179"/>
      </dsp:txXfrm>
    </dsp:sp>
    <dsp:sp modelId="{8549DEA3-056E-CE41-91E0-9A45CE450E62}">
      <dsp:nvSpPr>
        <dsp:cNvPr id="0" name=""/>
        <dsp:cNvSpPr/>
      </dsp:nvSpPr>
      <dsp:spPr>
        <a:xfrm>
          <a:off x="751900" y="2385826"/>
          <a:ext cx="883974" cy="883974"/>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A70716-D236-D141-B0BE-E788FDC64A3C}">
      <dsp:nvSpPr>
        <dsp:cNvPr id="0" name=""/>
        <dsp:cNvSpPr/>
      </dsp:nvSpPr>
      <dsp:spPr>
        <a:xfrm>
          <a:off x="1038358" y="3534653"/>
          <a:ext cx="9060366" cy="707179"/>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1324"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So sánh phần mềm mã nguồn mở và phần mềm mã nguồn đóng </a:t>
          </a:r>
          <a:endParaRPr lang="en-US" sz="2300" kern="1200" dirty="0"/>
        </a:p>
      </dsp:txBody>
      <dsp:txXfrm>
        <a:off x="1038358" y="3534653"/>
        <a:ext cx="9060366" cy="707179"/>
      </dsp:txXfrm>
    </dsp:sp>
    <dsp:sp modelId="{F176EBA9-0834-7549-BB66-D8BDC3A8EB13}">
      <dsp:nvSpPr>
        <dsp:cNvPr id="0" name=""/>
        <dsp:cNvSpPr/>
      </dsp:nvSpPr>
      <dsp:spPr>
        <a:xfrm>
          <a:off x="596371" y="3446256"/>
          <a:ext cx="883974" cy="883974"/>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6BA80A-45D7-FC45-8C44-AC03696F3D17}">
      <dsp:nvSpPr>
        <dsp:cNvPr id="0" name=""/>
        <dsp:cNvSpPr/>
      </dsp:nvSpPr>
      <dsp:spPr>
        <a:xfrm>
          <a:off x="531614" y="4595083"/>
          <a:ext cx="9567111" cy="707179"/>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1324"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Một số phần mềm mã nguồn mở thông dụng</a:t>
          </a:r>
          <a:endParaRPr lang="en-US" sz="2300" kern="1200" dirty="0"/>
        </a:p>
      </dsp:txBody>
      <dsp:txXfrm>
        <a:off x="531614" y="4595083"/>
        <a:ext cx="9567111" cy="707179"/>
      </dsp:txXfrm>
    </dsp:sp>
    <dsp:sp modelId="{BA1F2D36-BD0B-6749-B8EC-6A01385D2B72}">
      <dsp:nvSpPr>
        <dsp:cNvPr id="0" name=""/>
        <dsp:cNvSpPr/>
      </dsp:nvSpPr>
      <dsp:spPr>
        <a:xfrm>
          <a:off x="89626" y="4506686"/>
          <a:ext cx="883974" cy="883974"/>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CC30E-D45B-0844-A949-301810D67F40}">
      <dsp:nvSpPr>
        <dsp:cNvPr id="0" name=""/>
        <dsp:cNvSpPr/>
      </dsp:nvSpPr>
      <dsp:spPr>
        <a:xfrm>
          <a:off x="-5476564" y="-838530"/>
          <a:ext cx="6520840" cy="6520840"/>
        </a:xfrm>
        <a:prstGeom prst="blockArc">
          <a:avLst>
            <a:gd name="adj1" fmla="val 18900000"/>
            <a:gd name="adj2" fmla="val 2700000"/>
            <a:gd name="adj3" fmla="val 331"/>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73F7C7-0279-654A-8923-7F625049B539}">
      <dsp:nvSpPr>
        <dsp:cNvPr id="0" name=""/>
        <dsp:cNvSpPr/>
      </dsp:nvSpPr>
      <dsp:spPr>
        <a:xfrm>
          <a:off x="456594" y="302639"/>
          <a:ext cx="9654953" cy="605666"/>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Lịch sử phát triển của linux</a:t>
          </a:r>
          <a:endParaRPr lang="en-US" sz="3100" kern="1200" dirty="0"/>
        </a:p>
      </dsp:txBody>
      <dsp:txXfrm>
        <a:off x="456594" y="302639"/>
        <a:ext cx="9654953" cy="605666"/>
      </dsp:txXfrm>
    </dsp:sp>
    <dsp:sp modelId="{DFE34F42-CDC5-094C-B4E8-245EE2FE40E4}">
      <dsp:nvSpPr>
        <dsp:cNvPr id="0" name=""/>
        <dsp:cNvSpPr/>
      </dsp:nvSpPr>
      <dsp:spPr>
        <a:xfrm>
          <a:off x="78053" y="226931"/>
          <a:ext cx="757082" cy="757082"/>
        </a:xfrm>
        <a:prstGeom prst="ellipse">
          <a:avLst/>
        </a:prstGeom>
        <a:no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DA7589-7787-C04E-BC08-6F37B9256531}">
      <dsp:nvSpPr>
        <dsp:cNvPr id="0" name=""/>
        <dsp:cNvSpPr/>
      </dsp:nvSpPr>
      <dsp:spPr>
        <a:xfrm>
          <a:off x="890597" y="1210848"/>
          <a:ext cx="9220950" cy="605666"/>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Khái niệm linux</a:t>
          </a:r>
        </a:p>
      </dsp:txBody>
      <dsp:txXfrm>
        <a:off x="890597" y="1210848"/>
        <a:ext cx="9220950" cy="605666"/>
      </dsp:txXfrm>
    </dsp:sp>
    <dsp:sp modelId="{E7913DF0-720A-FC4D-A33B-ACFD5A5FAC7A}">
      <dsp:nvSpPr>
        <dsp:cNvPr id="0" name=""/>
        <dsp:cNvSpPr/>
      </dsp:nvSpPr>
      <dsp:spPr>
        <a:xfrm>
          <a:off x="511120" y="1135139"/>
          <a:ext cx="758952" cy="757082"/>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693BAE-FF1B-2D4A-A4E5-09E6C736B39C}">
      <dsp:nvSpPr>
        <dsp:cNvPr id="0" name=""/>
        <dsp:cNvSpPr/>
      </dsp:nvSpPr>
      <dsp:spPr>
        <a:xfrm>
          <a:off x="1023801" y="2119056"/>
          <a:ext cx="9087746" cy="605666"/>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Ứng dụng của Linux</a:t>
          </a:r>
        </a:p>
      </dsp:txBody>
      <dsp:txXfrm>
        <a:off x="1023801" y="2119056"/>
        <a:ext cx="9087746" cy="605666"/>
      </dsp:txXfrm>
    </dsp:sp>
    <dsp:sp modelId="{8549DEA3-056E-CE41-91E0-9A45CE450E62}">
      <dsp:nvSpPr>
        <dsp:cNvPr id="0" name=""/>
        <dsp:cNvSpPr/>
      </dsp:nvSpPr>
      <dsp:spPr>
        <a:xfrm>
          <a:off x="645259" y="2043348"/>
          <a:ext cx="757082" cy="757082"/>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4D97C6-22A5-084E-B485-F96EAF7A3B12}">
      <dsp:nvSpPr>
        <dsp:cNvPr id="0" name=""/>
        <dsp:cNvSpPr/>
      </dsp:nvSpPr>
      <dsp:spPr>
        <a:xfrm>
          <a:off x="890597" y="3027265"/>
          <a:ext cx="9220950" cy="605666"/>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Các thành phần của Linux</a:t>
          </a:r>
          <a:endParaRPr lang="en-US" sz="3100" kern="1200" dirty="0"/>
        </a:p>
      </dsp:txBody>
      <dsp:txXfrm>
        <a:off x="890597" y="3027265"/>
        <a:ext cx="9220950" cy="605666"/>
      </dsp:txXfrm>
    </dsp:sp>
    <dsp:sp modelId="{F176EBA9-0834-7549-BB66-D8BDC3A8EB13}">
      <dsp:nvSpPr>
        <dsp:cNvPr id="0" name=""/>
        <dsp:cNvSpPr/>
      </dsp:nvSpPr>
      <dsp:spPr>
        <a:xfrm>
          <a:off x="512055" y="2951557"/>
          <a:ext cx="757082" cy="757082"/>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BC74FA-5AD4-7048-A410-47606D92F587}">
      <dsp:nvSpPr>
        <dsp:cNvPr id="0" name=""/>
        <dsp:cNvSpPr/>
      </dsp:nvSpPr>
      <dsp:spPr>
        <a:xfrm>
          <a:off x="456594" y="3935474"/>
          <a:ext cx="9654953" cy="605666"/>
        </a:xfrm>
        <a:prstGeom prst="rect">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Các bản phân phối của linux</a:t>
          </a:r>
          <a:endParaRPr lang="en-US" sz="3100" kern="1200" dirty="0"/>
        </a:p>
      </dsp:txBody>
      <dsp:txXfrm>
        <a:off x="456594" y="3935474"/>
        <a:ext cx="9654953" cy="605666"/>
      </dsp:txXfrm>
    </dsp:sp>
    <dsp:sp modelId="{BA1F2D36-BD0B-6749-B8EC-6A01385D2B72}">
      <dsp:nvSpPr>
        <dsp:cNvPr id="0" name=""/>
        <dsp:cNvSpPr/>
      </dsp:nvSpPr>
      <dsp:spPr>
        <a:xfrm>
          <a:off x="78053" y="3859766"/>
          <a:ext cx="757082" cy="757082"/>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D0B49-2276-0949-B248-38E356993EE6}" type="datetimeFigureOut">
              <a:rPr lang="en-US" smtClean="0"/>
              <a:t>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63096-F6E3-C34D-966D-FC5299469114}" type="slidenum">
              <a:rPr lang="en-US" smtClean="0"/>
              <a:t>‹#›</a:t>
            </a:fld>
            <a:endParaRPr lang="en-US"/>
          </a:p>
        </p:txBody>
      </p:sp>
    </p:spTree>
    <p:extLst>
      <p:ext uri="{BB962C8B-B14F-4D97-AF65-F5344CB8AC3E}">
        <p14:creationId xmlns:p14="http://schemas.microsoft.com/office/powerpoint/2010/main" val="109218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spc="-5" dirty="0">
                <a:latin typeface="Times New Roman"/>
                <a:cs typeface="Times New Roman"/>
              </a:rPr>
              <a:t>Richard </a:t>
            </a:r>
            <a:r>
              <a:rPr lang="vi-VN" sz="1200" b="1" dirty="0">
                <a:latin typeface="Times New Roman"/>
                <a:cs typeface="Times New Roman"/>
              </a:rPr>
              <a:t>Stallman </a:t>
            </a:r>
            <a:r>
              <a:rPr lang="vi-VN" sz="1200" spc="-5" dirty="0">
                <a:latin typeface="Times New Roman"/>
                <a:cs typeface="Times New Roman"/>
              </a:rPr>
              <a:t>là </a:t>
            </a:r>
            <a:r>
              <a:rPr lang="vi-VN" sz="1200" dirty="0">
                <a:latin typeface="Times New Roman"/>
                <a:cs typeface="Times New Roman"/>
              </a:rPr>
              <a:t>người sáng lập ra dự án GNU vào năm 1984, với  </a:t>
            </a:r>
            <a:r>
              <a:rPr lang="vi-VN" sz="1200" spc="-10" dirty="0">
                <a:latin typeface="Times New Roman"/>
                <a:cs typeface="Times New Roman"/>
              </a:rPr>
              <a:t>mục </a:t>
            </a:r>
            <a:r>
              <a:rPr lang="vi-VN" sz="1200" dirty="0">
                <a:latin typeface="Times New Roman"/>
                <a:cs typeface="Times New Roman"/>
              </a:rPr>
              <a:t>đích </a:t>
            </a:r>
            <a:r>
              <a:rPr lang="vi-VN" sz="1200" spc="-5" dirty="0">
                <a:latin typeface="Times New Roman"/>
                <a:cs typeface="Times New Roman"/>
              </a:rPr>
              <a:t>phát triển </a:t>
            </a:r>
            <a:r>
              <a:rPr lang="vi-VN" sz="1200" spc="-10" dirty="0">
                <a:latin typeface="Times New Roman"/>
                <a:cs typeface="Times New Roman"/>
              </a:rPr>
              <a:t>một </a:t>
            </a:r>
            <a:r>
              <a:rPr lang="vi-VN" sz="1200" spc="-5" dirty="0">
                <a:latin typeface="Times New Roman"/>
                <a:cs typeface="Times New Roman"/>
              </a:rPr>
              <a:t>hệ điều </a:t>
            </a:r>
            <a:r>
              <a:rPr lang="vi-VN" sz="1200" dirty="0">
                <a:latin typeface="Times New Roman"/>
                <a:cs typeface="Times New Roman"/>
              </a:rPr>
              <a:t>hành </a:t>
            </a:r>
            <a:r>
              <a:rPr lang="vi-VN" sz="1200" spc="-10" dirty="0">
                <a:latin typeface="Times New Roman"/>
                <a:cs typeface="Times New Roman"/>
              </a:rPr>
              <a:t>máy </a:t>
            </a:r>
            <a:r>
              <a:rPr lang="vi-VN" sz="1200" dirty="0">
                <a:latin typeface="Times New Roman"/>
                <a:cs typeface="Times New Roman"/>
              </a:rPr>
              <a:t>tính </a:t>
            </a:r>
            <a:r>
              <a:rPr lang="vi-VN" sz="1200" spc="-5" dirty="0">
                <a:latin typeface="Times New Roman"/>
                <a:cs typeface="Times New Roman"/>
              </a:rPr>
              <a:t>miễn phí </a:t>
            </a:r>
            <a:r>
              <a:rPr lang="vi-VN" sz="1200" dirty="0">
                <a:latin typeface="Times New Roman"/>
                <a:cs typeface="Times New Roman"/>
              </a:rPr>
              <a:t>GNU (từ </a:t>
            </a:r>
            <a:r>
              <a:rPr lang="vi-VN" sz="1200" spc="-5" dirty="0">
                <a:latin typeface="Times New Roman"/>
                <a:cs typeface="Times New Roman"/>
              </a:rPr>
              <a:t>lấy  </a:t>
            </a:r>
            <a:r>
              <a:rPr lang="vi-VN" sz="1200" dirty="0">
                <a:latin typeface="Times New Roman"/>
                <a:cs typeface="Times New Roman"/>
              </a:rPr>
              <a:t>từ </a:t>
            </a:r>
            <a:r>
              <a:rPr lang="vi-VN" sz="1200" spc="-5" dirty="0">
                <a:latin typeface="Times New Roman"/>
                <a:cs typeface="Times New Roman"/>
              </a:rPr>
              <a:t>các </a:t>
            </a:r>
            <a:r>
              <a:rPr lang="vi-VN" sz="1200" dirty="0">
                <a:latin typeface="Times New Roman"/>
                <a:cs typeface="Times New Roman"/>
              </a:rPr>
              <a:t>chữ </a:t>
            </a:r>
            <a:r>
              <a:rPr lang="vi-VN" sz="1200" spc="-5" dirty="0">
                <a:latin typeface="Times New Roman"/>
                <a:cs typeface="Times New Roman"/>
              </a:rPr>
              <a:t>đầu </a:t>
            </a:r>
            <a:r>
              <a:rPr lang="vi-VN" sz="1200" spc="-30" dirty="0">
                <a:latin typeface="Times New Roman"/>
                <a:cs typeface="Times New Roman"/>
              </a:rPr>
              <a:t>Gnu’s </a:t>
            </a:r>
            <a:r>
              <a:rPr lang="vi-VN" sz="1200" spc="-5" dirty="0">
                <a:latin typeface="Times New Roman"/>
                <a:cs typeface="Times New Roman"/>
              </a:rPr>
              <a:t>Not </a:t>
            </a:r>
            <a:r>
              <a:rPr lang="vi-VN" sz="1200" dirty="0">
                <a:latin typeface="Times New Roman"/>
                <a:cs typeface="Times New Roman"/>
              </a:rPr>
              <a:t>Unix – </a:t>
            </a:r>
            <a:r>
              <a:rPr lang="vi-VN" sz="1200" spc="-10" dirty="0">
                <a:latin typeface="Times New Roman"/>
                <a:cs typeface="Times New Roman"/>
              </a:rPr>
              <a:t>Gnu </a:t>
            </a:r>
            <a:r>
              <a:rPr lang="vi-VN" sz="1200" dirty="0">
                <a:latin typeface="Times New Roman"/>
                <a:cs typeface="Times New Roman"/>
              </a:rPr>
              <a:t>không phải </a:t>
            </a:r>
            <a:r>
              <a:rPr lang="vi-VN" sz="1200" spc="-5" dirty="0">
                <a:latin typeface="Times New Roman"/>
                <a:cs typeface="Times New Roman"/>
              </a:rPr>
              <a:t>là </a:t>
            </a:r>
            <a:r>
              <a:rPr lang="vi-VN" sz="1200" dirty="0">
                <a:latin typeface="Times New Roman"/>
                <a:cs typeface="Times New Roman"/>
              </a:rPr>
              <a:t>Unix). Bằng </a:t>
            </a:r>
            <a:r>
              <a:rPr lang="vi-VN" sz="1200" spc="-5" dirty="0">
                <a:latin typeface="Times New Roman"/>
                <a:cs typeface="Times New Roman"/>
              </a:rPr>
              <a:t>cách  </a:t>
            </a:r>
            <a:r>
              <a:rPr lang="vi-VN" sz="1200" dirty="0">
                <a:latin typeface="Times New Roman"/>
                <a:cs typeface="Times New Roman"/>
              </a:rPr>
              <a:t>này ông </a:t>
            </a:r>
            <a:r>
              <a:rPr lang="vi-VN" sz="1200" spc="-10" dirty="0">
                <a:latin typeface="Times New Roman"/>
                <a:cs typeface="Times New Roman"/>
              </a:rPr>
              <a:t>đã </a:t>
            </a:r>
            <a:r>
              <a:rPr lang="vi-VN" sz="1200" dirty="0">
                <a:latin typeface="Times New Roman"/>
                <a:cs typeface="Times New Roman"/>
              </a:rPr>
              <a:t>tặng cho </a:t>
            </a:r>
            <a:r>
              <a:rPr lang="vi-VN" sz="1200" spc="-5" dirty="0">
                <a:latin typeface="Times New Roman"/>
                <a:cs typeface="Times New Roman"/>
              </a:rPr>
              <a:t>người </a:t>
            </a:r>
            <a:r>
              <a:rPr lang="vi-VN" sz="1200" dirty="0">
                <a:latin typeface="Times New Roman"/>
                <a:cs typeface="Times New Roman"/>
              </a:rPr>
              <a:t>dùng </a:t>
            </a:r>
            <a:r>
              <a:rPr lang="vi-VN" sz="1200" spc="-10" dirty="0">
                <a:latin typeface="Times New Roman"/>
                <a:cs typeface="Times New Roman"/>
              </a:rPr>
              <a:t>máy </a:t>
            </a:r>
            <a:r>
              <a:rPr lang="vi-VN" sz="1200" dirty="0">
                <a:latin typeface="Times New Roman"/>
                <a:cs typeface="Times New Roman"/>
              </a:rPr>
              <a:t>tính sự </a:t>
            </a:r>
            <a:r>
              <a:rPr lang="vi-VN" sz="1200" spc="-5" dirty="0">
                <a:latin typeface="Times New Roman"/>
                <a:cs typeface="Times New Roman"/>
              </a:rPr>
              <a:t>tự </a:t>
            </a:r>
            <a:r>
              <a:rPr lang="vi-VN" sz="1200" dirty="0">
                <a:latin typeface="Times New Roman"/>
                <a:cs typeface="Times New Roman"/>
              </a:rPr>
              <a:t>do </a:t>
            </a:r>
            <a:r>
              <a:rPr lang="vi-VN" sz="1200" spc="-10" dirty="0">
                <a:latin typeface="Times New Roman"/>
                <a:cs typeface="Times New Roman"/>
              </a:rPr>
              <a:t>mà </a:t>
            </a:r>
            <a:r>
              <a:rPr lang="vi-VN" sz="1200" dirty="0">
                <a:latin typeface="Times New Roman"/>
                <a:cs typeface="Times New Roman"/>
              </a:rPr>
              <a:t>họ chưa hề có  được trước </a:t>
            </a:r>
            <a:r>
              <a:rPr lang="vi-VN" sz="1200" spc="-40" dirty="0">
                <a:latin typeface="Times New Roman"/>
                <a:cs typeface="Times New Roman"/>
              </a:rPr>
              <a:t>đây. </a:t>
            </a:r>
            <a:r>
              <a:rPr lang="vi-VN" sz="1200" spc="-5" dirty="0">
                <a:latin typeface="Times New Roman"/>
                <a:cs typeface="Times New Roman"/>
              </a:rPr>
              <a:t>GNU </a:t>
            </a:r>
            <a:r>
              <a:rPr lang="vi-VN" sz="1200" dirty="0">
                <a:latin typeface="Times New Roman"/>
                <a:cs typeface="Times New Roman"/>
              </a:rPr>
              <a:t>trở thành thuật ngữ để chỉ các </a:t>
            </a:r>
            <a:r>
              <a:rPr lang="vi-VN" sz="1200" spc="-5" dirty="0">
                <a:latin typeface="Times New Roman"/>
                <a:cs typeface="Times New Roman"/>
              </a:rPr>
              <a:t>phần </a:t>
            </a:r>
            <a:r>
              <a:rPr lang="vi-VN" sz="1200" spc="-10" dirty="0">
                <a:latin typeface="Times New Roman"/>
                <a:cs typeface="Times New Roman"/>
              </a:rPr>
              <a:t>mềm </a:t>
            </a:r>
            <a:r>
              <a:rPr lang="vi-VN" sz="1200" dirty="0">
                <a:latin typeface="Times New Roman"/>
                <a:cs typeface="Times New Roman"/>
              </a:rPr>
              <a:t>tự do:  </a:t>
            </a:r>
            <a:r>
              <a:rPr lang="vi-VN" sz="1200" spc="-10" dirty="0">
                <a:latin typeface="Times New Roman"/>
                <a:cs typeface="Times New Roman"/>
              </a:rPr>
              <a:t>mọi </a:t>
            </a:r>
            <a:r>
              <a:rPr lang="vi-VN" sz="1200" dirty="0">
                <a:latin typeface="Times New Roman"/>
                <a:cs typeface="Times New Roman"/>
              </a:rPr>
              <a:t>người </a:t>
            </a:r>
            <a:r>
              <a:rPr lang="vi-VN" sz="1200" spc="-5" dirty="0">
                <a:latin typeface="Times New Roman"/>
                <a:cs typeface="Times New Roman"/>
              </a:rPr>
              <a:t>được </a:t>
            </a:r>
            <a:r>
              <a:rPr lang="vi-VN" sz="1200" dirty="0">
                <a:latin typeface="Times New Roman"/>
                <a:cs typeface="Times New Roman"/>
              </a:rPr>
              <a:t>quyền </a:t>
            </a:r>
            <a:r>
              <a:rPr lang="vi-VN" sz="1200" spc="-5" dirty="0">
                <a:latin typeface="Times New Roman"/>
                <a:cs typeface="Times New Roman"/>
              </a:rPr>
              <a:t>tự </a:t>
            </a:r>
            <a:r>
              <a:rPr lang="vi-VN" sz="1200" dirty="0">
                <a:latin typeface="Times New Roman"/>
                <a:cs typeface="Times New Roman"/>
              </a:rPr>
              <a:t>do </a:t>
            </a:r>
            <a:r>
              <a:rPr lang="vi-VN" sz="1200" spc="-5" dirty="0">
                <a:latin typeface="Times New Roman"/>
                <a:cs typeface="Times New Roman"/>
              </a:rPr>
              <a:t>sao chép </a:t>
            </a:r>
            <a:r>
              <a:rPr lang="vi-VN" sz="1200" dirty="0">
                <a:latin typeface="Times New Roman"/>
                <a:cs typeface="Times New Roman"/>
              </a:rPr>
              <a:t>và </a:t>
            </a:r>
            <a:r>
              <a:rPr lang="vi-VN" sz="1200" spc="-5" dirty="0">
                <a:latin typeface="Times New Roman"/>
                <a:cs typeface="Times New Roman"/>
              </a:rPr>
              <a:t>phiên bản, </a:t>
            </a:r>
            <a:r>
              <a:rPr lang="vi-VN" sz="1200" dirty="0">
                <a:latin typeface="Times New Roman"/>
                <a:cs typeface="Times New Roman"/>
              </a:rPr>
              <a:t>cũng </a:t>
            </a:r>
            <a:r>
              <a:rPr lang="vi-VN" sz="1200" spc="-5" dirty="0">
                <a:latin typeface="Times New Roman"/>
                <a:cs typeface="Times New Roman"/>
              </a:rPr>
              <a:t>như </a:t>
            </a:r>
            <a:r>
              <a:rPr lang="vi-VN" sz="1200" dirty="0">
                <a:latin typeface="Times New Roman"/>
                <a:cs typeface="Times New Roman"/>
              </a:rPr>
              <a:t>thay đổi  nó ở bất cứ </a:t>
            </a:r>
            <a:r>
              <a:rPr lang="vi-VN" sz="1200" spc="-5" dirty="0">
                <a:latin typeface="Times New Roman"/>
                <a:cs typeface="Times New Roman"/>
              </a:rPr>
              <a:t>mức </a:t>
            </a:r>
            <a:r>
              <a:rPr lang="vi-VN" sz="1200" dirty="0">
                <a:latin typeface="Times New Roman"/>
                <a:cs typeface="Times New Roman"/>
              </a:rPr>
              <a:t>độ dù lớn hay nhỏ như thế nào. </a:t>
            </a:r>
            <a:r>
              <a:rPr lang="vi-VN" sz="1200" spc="-5" dirty="0">
                <a:latin typeface="Times New Roman"/>
                <a:cs typeface="Times New Roman"/>
              </a:rPr>
              <a:t>Stallman còn </a:t>
            </a:r>
            <a:r>
              <a:rPr lang="vi-VN" sz="1200" dirty="0">
                <a:latin typeface="Times New Roman"/>
                <a:cs typeface="Times New Roman"/>
              </a:rPr>
              <a:t>là tác </a:t>
            </a:r>
            <a:r>
              <a:rPr lang="vi-VN" sz="1200" spc="-5" dirty="0">
                <a:latin typeface="Times New Roman"/>
                <a:cs typeface="Times New Roman"/>
              </a:rPr>
              <a:t>giả  </a:t>
            </a:r>
            <a:r>
              <a:rPr lang="vi-VN" sz="1200" dirty="0">
                <a:latin typeface="Times New Roman"/>
                <a:cs typeface="Times New Roman"/>
              </a:rPr>
              <a:t>chính </a:t>
            </a:r>
            <a:r>
              <a:rPr lang="vi-VN" sz="1200" spc="-10" dirty="0">
                <a:latin typeface="Times New Roman"/>
                <a:cs typeface="Times New Roman"/>
              </a:rPr>
              <a:t>và </a:t>
            </a:r>
            <a:r>
              <a:rPr lang="vi-VN" sz="1200" spc="-5" dirty="0">
                <a:latin typeface="Times New Roman"/>
                <a:cs typeface="Times New Roman"/>
              </a:rPr>
              <a:t>đầu </a:t>
            </a:r>
            <a:r>
              <a:rPr lang="vi-VN" sz="1200" dirty="0">
                <a:latin typeface="Times New Roman"/>
                <a:cs typeface="Times New Roman"/>
              </a:rPr>
              <a:t>tiên </a:t>
            </a:r>
            <a:r>
              <a:rPr lang="vi-VN" sz="1200" spc="-5" dirty="0">
                <a:latin typeface="Times New Roman"/>
                <a:cs typeface="Times New Roman"/>
              </a:rPr>
              <a:t>của một loạt các </a:t>
            </a:r>
            <a:r>
              <a:rPr lang="vi-VN" sz="1200" dirty="0">
                <a:latin typeface="Times New Roman"/>
                <a:cs typeface="Times New Roman"/>
              </a:rPr>
              <a:t>sản phẩm kiểu phần </a:t>
            </a:r>
            <a:r>
              <a:rPr lang="vi-VN" sz="1200" spc="-5" dirty="0">
                <a:latin typeface="Times New Roman"/>
                <a:cs typeface="Times New Roman"/>
              </a:rPr>
              <a:t>mềm soạn </a:t>
            </a:r>
            <a:r>
              <a:rPr lang="vi-VN" sz="1200" dirty="0">
                <a:latin typeface="Times New Roman"/>
                <a:cs typeface="Times New Roman"/>
              </a:rPr>
              <a:t>thảo  </a:t>
            </a:r>
            <a:r>
              <a:rPr lang="vi-VN" sz="1200" spc="-5" dirty="0">
                <a:latin typeface="Times New Roman"/>
                <a:cs typeface="Times New Roman"/>
              </a:rPr>
              <a:t>GNU Emacs, </a:t>
            </a:r>
            <a:r>
              <a:rPr lang="vi-VN" sz="1200" dirty="0">
                <a:latin typeface="Times New Roman"/>
                <a:cs typeface="Times New Roman"/>
              </a:rPr>
              <a:t>chương trình </a:t>
            </a:r>
            <a:r>
              <a:rPr lang="vi-VN" sz="1200" spc="-5" dirty="0">
                <a:latin typeface="Times New Roman"/>
                <a:cs typeface="Times New Roman"/>
              </a:rPr>
              <a:t>dịch GNU </a:t>
            </a:r>
            <a:r>
              <a:rPr lang="vi-VN" sz="1200" dirty="0">
                <a:latin typeface="Times New Roman"/>
                <a:cs typeface="Times New Roman"/>
              </a:rPr>
              <a:t>C </a:t>
            </a:r>
            <a:r>
              <a:rPr lang="vi-VN" sz="1200" spc="-15" dirty="0">
                <a:latin typeface="Times New Roman"/>
                <a:cs typeface="Times New Roman"/>
              </a:rPr>
              <a:t>Compiler, </a:t>
            </a:r>
            <a:r>
              <a:rPr lang="vi-VN" sz="1200" spc="-5" dirty="0">
                <a:latin typeface="Times New Roman"/>
                <a:cs typeface="Times New Roman"/>
              </a:rPr>
              <a:t>phần mềm </a:t>
            </a:r>
            <a:r>
              <a:rPr lang="vi-VN" sz="1200" dirty="0">
                <a:latin typeface="Times New Roman"/>
                <a:cs typeface="Times New Roman"/>
              </a:rPr>
              <a:t>gỡ rối  </a:t>
            </a:r>
            <a:r>
              <a:rPr lang="vi-VN" sz="1200" spc="-5" dirty="0">
                <a:latin typeface="Times New Roman"/>
                <a:cs typeface="Times New Roman"/>
              </a:rPr>
              <a:t>GNU </a:t>
            </a:r>
            <a:r>
              <a:rPr lang="vi-VN" sz="1200" dirty="0">
                <a:latin typeface="Times New Roman"/>
                <a:cs typeface="Times New Roman"/>
              </a:rPr>
              <a:t>Debugger và </a:t>
            </a:r>
            <a:r>
              <a:rPr lang="vi-VN" sz="1200" spc="-5" dirty="0">
                <a:latin typeface="Times New Roman"/>
                <a:cs typeface="Times New Roman"/>
              </a:rPr>
              <a:t>nhiều </a:t>
            </a:r>
            <a:r>
              <a:rPr lang="vi-VN" sz="1200" dirty="0">
                <a:latin typeface="Times New Roman"/>
                <a:cs typeface="Times New Roman"/>
              </a:rPr>
              <a:t>gói phần </a:t>
            </a:r>
            <a:r>
              <a:rPr lang="vi-VN" sz="1200" spc="-10" dirty="0">
                <a:latin typeface="Times New Roman"/>
                <a:cs typeface="Times New Roman"/>
              </a:rPr>
              <a:t>mềm </a:t>
            </a:r>
            <a:r>
              <a:rPr lang="vi-VN" sz="1200" spc="-5" dirty="0">
                <a:latin typeface="Times New Roman"/>
                <a:cs typeface="Times New Roman"/>
              </a:rPr>
              <a:t>GNU </a:t>
            </a:r>
            <a:r>
              <a:rPr lang="vi-VN" sz="1200" dirty="0">
                <a:latin typeface="Times New Roman"/>
                <a:cs typeface="Times New Roman"/>
              </a:rPr>
              <a:t>khác. Ông là Chủ tịch  của </a:t>
            </a:r>
            <a:r>
              <a:rPr lang="vi-VN" sz="1200" spc="-5" dirty="0">
                <a:latin typeface="Times New Roman"/>
                <a:cs typeface="Times New Roman"/>
              </a:rPr>
              <a:t>Tổ </a:t>
            </a:r>
            <a:r>
              <a:rPr lang="vi-VN" sz="1200" dirty="0">
                <a:latin typeface="Times New Roman"/>
                <a:cs typeface="Times New Roman"/>
              </a:rPr>
              <a:t>chức </a:t>
            </a:r>
            <a:r>
              <a:rPr lang="vi-VN" sz="1200" spc="-5" dirty="0">
                <a:latin typeface="Times New Roman"/>
                <a:cs typeface="Times New Roman"/>
              </a:rPr>
              <a:t>Phần </a:t>
            </a:r>
            <a:r>
              <a:rPr lang="vi-VN" sz="1200" spc="-10" dirty="0">
                <a:latin typeface="Times New Roman"/>
                <a:cs typeface="Times New Roman"/>
              </a:rPr>
              <a:t>mềm </a:t>
            </a:r>
            <a:r>
              <a:rPr lang="vi-VN" sz="1200" spc="-5" dirty="0">
                <a:latin typeface="Times New Roman"/>
                <a:cs typeface="Times New Roman"/>
              </a:rPr>
              <a:t>Tự do </a:t>
            </a:r>
            <a:r>
              <a:rPr lang="vi-VN" sz="1200" dirty="0">
                <a:latin typeface="Times New Roman"/>
                <a:cs typeface="Times New Roman"/>
              </a:rPr>
              <a:t>(Free </a:t>
            </a:r>
            <a:r>
              <a:rPr lang="vi-VN" sz="1200" spc="-5" dirty="0">
                <a:latin typeface="Times New Roman"/>
                <a:cs typeface="Times New Roman"/>
              </a:rPr>
              <a:t>Software</a:t>
            </a:r>
            <a:r>
              <a:rPr lang="vi-VN" sz="1200" spc="-105" dirty="0">
                <a:latin typeface="Times New Roman"/>
                <a:cs typeface="Times New Roman"/>
              </a:rPr>
              <a:t> </a:t>
            </a:r>
            <a:r>
              <a:rPr lang="vi-VN" sz="1200" spc="-10" dirty="0">
                <a:latin typeface="Times New Roman"/>
                <a:cs typeface="Times New Roman"/>
              </a:rPr>
              <a:t>Foundation-FSF).</a:t>
            </a:r>
            <a:endParaRPr lang="vi-VN" sz="1200" dirty="0">
              <a:latin typeface="Times New Roman"/>
              <a:cs typeface="Times New Roman"/>
            </a:endParaRPr>
          </a:p>
          <a:p>
            <a:endParaRPr lang="en-US" dirty="0"/>
          </a:p>
        </p:txBody>
      </p:sp>
      <p:sp>
        <p:nvSpPr>
          <p:cNvPr id="4" name="Slide Number Placeholder 3"/>
          <p:cNvSpPr>
            <a:spLocks noGrp="1"/>
          </p:cNvSpPr>
          <p:nvPr>
            <p:ph type="sldNum" sz="quarter" idx="5"/>
          </p:nvPr>
        </p:nvSpPr>
        <p:spPr/>
        <p:txBody>
          <a:bodyPr/>
          <a:lstStyle/>
          <a:p>
            <a:fld id="{52463096-F6E3-C34D-966D-FC5299469114}" type="slidenum">
              <a:rPr lang="en-US" smtClean="0"/>
              <a:t>10</a:t>
            </a:fld>
            <a:endParaRPr lang="en-US"/>
          </a:p>
        </p:txBody>
      </p:sp>
    </p:spTree>
    <p:extLst>
      <p:ext uri="{BB962C8B-B14F-4D97-AF65-F5344CB8AC3E}">
        <p14:creationId xmlns:p14="http://schemas.microsoft.com/office/powerpoint/2010/main" val="224941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115" indent="-273050">
              <a:lnSpc>
                <a:spcPct val="100000"/>
              </a:lnSpc>
              <a:spcBef>
                <a:spcPts val="675"/>
              </a:spcBef>
              <a:buClr>
                <a:srgbClr val="0AD0D9"/>
              </a:buClr>
              <a:buSzPct val="93750"/>
              <a:buFont typeface="Arial"/>
              <a:buChar char=""/>
              <a:tabLst>
                <a:tab pos="285750" algn="l"/>
              </a:tabLst>
            </a:pPr>
            <a:r>
              <a:rPr lang="en-US" sz="1200" b="1" spc="150" dirty="0">
                <a:latin typeface="Times New Roman"/>
                <a:cs typeface="Times New Roman"/>
              </a:rPr>
              <a:t>Ubuntu</a:t>
            </a:r>
            <a:endParaRPr lang="en-US" sz="1200" dirty="0">
              <a:latin typeface="Times New Roman"/>
              <a:cs typeface="Times New Roman"/>
            </a:endParaRPr>
          </a:p>
          <a:p>
            <a:pPr marL="285115" indent="-273050">
              <a:lnSpc>
                <a:spcPct val="100000"/>
              </a:lnSpc>
              <a:spcBef>
                <a:spcPts val="575"/>
              </a:spcBef>
              <a:buClr>
                <a:srgbClr val="0AD0D9"/>
              </a:buClr>
              <a:buSzPct val="93750"/>
              <a:buFont typeface="Arial"/>
              <a:buChar char=""/>
              <a:tabLst>
                <a:tab pos="285750" algn="l"/>
              </a:tabLst>
            </a:pPr>
            <a:r>
              <a:rPr lang="en-US" sz="1200" b="1" spc="70" dirty="0">
                <a:latin typeface="Times New Roman"/>
                <a:cs typeface="Times New Roman"/>
              </a:rPr>
              <a:t>Fedora</a:t>
            </a:r>
            <a:endParaRPr lang="en-US" sz="1200" dirty="0">
              <a:latin typeface="Times New Roman"/>
              <a:cs typeface="Times New Roman"/>
            </a:endParaRPr>
          </a:p>
          <a:p>
            <a:pPr marL="285115" indent="-273050">
              <a:lnSpc>
                <a:spcPct val="100000"/>
              </a:lnSpc>
              <a:spcBef>
                <a:spcPts val="575"/>
              </a:spcBef>
              <a:buClr>
                <a:srgbClr val="0AD0D9"/>
              </a:buClr>
              <a:buSzPct val="93750"/>
              <a:buFont typeface="Arial"/>
              <a:buChar char=""/>
              <a:tabLst>
                <a:tab pos="285750" algn="l"/>
              </a:tabLst>
            </a:pPr>
            <a:r>
              <a:rPr lang="en-US" sz="1200" b="1" spc="70" dirty="0">
                <a:latin typeface="Times New Roman"/>
                <a:cs typeface="Times New Roman"/>
              </a:rPr>
              <a:t>Linux</a:t>
            </a:r>
            <a:r>
              <a:rPr lang="en-US" sz="1200" b="1" spc="-70" dirty="0">
                <a:latin typeface="Times New Roman"/>
                <a:cs typeface="Times New Roman"/>
              </a:rPr>
              <a:t> </a:t>
            </a:r>
            <a:r>
              <a:rPr lang="en-US" sz="1200" b="1" spc="105" dirty="0">
                <a:latin typeface="Times New Roman"/>
                <a:cs typeface="Times New Roman"/>
              </a:rPr>
              <a:t>Mint</a:t>
            </a:r>
            <a:endParaRPr lang="en-US" sz="1200" dirty="0">
              <a:latin typeface="Times New Roman"/>
              <a:cs typeface="Times New Roman"/>
            </a:endParaRPr>
          </a:p>
          <a:p>
            <a:pPr marL="285115" indent="-273050">
              <a:lnSpc>
                <a:spcPct val="100000"/>
              </a:lnSpc>
              <a:spcBef>
                <a:spcPts val="580"/>
              </a:spcBef>
              <a:buClr>
                <a:srgbClr val="0AD0D9"/>
              </a:buClr>
              <a:buSzPct val="93750"/>
              <a:buFont typeface="Arial"/>
              <a:buChar char=""/>
              <a:tabLst>
                <a:tab pos="285750" algn="l"/>
              </a:tabLst>
            </a:pPr>
            <a:r>
              <a:rPr lang="en-US" sz="1200" b="1" spc="155" dirty="0">
                <a:latin typeface="Times New Roman"/>
                <a:cs typeface="Times New Roman"/>
              </a:rPr>
              <a:t>Debian</a:t>
            </a:r>
            <a:endParaRPr lang="en-US" sz="1200" dirty="0">
              <a:latin typeface="Times New Roman"/>
              <a:cs typeface="Times New Roman"/>
            </a:endParaRPr>
          </a:p>
          <a:p>
            <a:pPr marL="285115" indent="-273050">
              <a:lnSpc>
                <a:spcPct val="100000"/>
              </a:lnSpc>
              <a:spcBef>
                <a:spcPts val="575"/>
              </a:spcBef>
              <a:buClr>
                <a:srgbClr val="0AD0D9"/>
              </a:buClr>
              <a:buSzPct val="93750"/>
              <a:buFont typeface="Arial"/>
              <a:buChar char=""/>
              <a:tabLst>
                <a:tab pos="285750" algn="l"/>
              </a:tabLst>
            </a:pPr>
            <a:r>
              <a:rPr lang="en-US" sz="1200" b="1" spc="70" dirty="0">
                <a:latin typeface="Times New Roman"/>
                <a:cs typeface="Times New Roman"/>
              </a:rPr>
              <a:t>CentOS</a:t>
            </a:r>
            <a:endParaRPr lang="en-US" sz="1200" dirty="0">
              <a:latin typeface="Times New Roman"/>
              <a:cs typeface="Times New Roman"/>
            </a:endParaRPr>
          </a:p>
          <a:p>
            <a:pPr marL="285115" indent="-273050">
              <a:lnSpc>
                <a:spcPct val="100000"/>
              </a:lnSpc>
              <a:spcBef>
                <a:spcPts val="580"/>
              </a:spcBef>
              <a:buClr>
                <a:srgbClr val="0AD0D9"/>
              </a:buClr>
              <a:buSzPct val="93750"/>
              <a:buFont typeface="Arial"/>
              <a:buChar char=""/>
              <a:tabLst>
                <a:tab pos="285750" algn="l"/>
              </a:tabLst>
            </a:pPr>
            <a:r>
              <a:rPr lang="en-US" sz="1200" b="1" spc="55" dirty="0">
                <a:latin typeface="Times New Roman"/>
                <a:cs typeface="Times New Roman"/>
              </a:rPr>
              <a:t>Kali</a:t>
            </a:r>
            <a:r>
              <a:rPr lang="en-US" sz="1200" b="1" spc="-40" dirty="0">
                <a:latin typeface="Times New Roman"/>
                <a:cs typeface="Times New Roman"/>
              </a:rPr>
              <a:t> </a:t>
            </a:r>
            <a:r>
              <a:rPr lang="en-US" sz="1200" b="1" spc="70" dirty="0">
                <a:latin typeface="Times New Roman"/>
                <a:cs typeface="Times New Roman"/>
              </a:rPr>
              <a:t>Linux</a:t>
            </a:r>
            <a:endParaRPr lang="en-US" sz="1200" dirty="0">
              <a:latin typeface="Times New Roman"/>
              <a:cs typeface="Times New Roman"/>
            </a:endParaRPr>
          </a:p>
          <a:p>
            <a:pPr marL="285115" indent="-273050">
              <a:lnSpc>
                <a:spcPct val="100000"/>
              </a:lnSpc>
              <a:spcBef>
                <a:spcPts val="575"/>
              </a:spcBef>
              <a:buClr>
                <a:srgbClr val="0AD0D9"/>
              </a:buClr>
              <a:buSzPct val="93750"/>
              <a:buFont typeface="Arial"/>
              <a:buChar char=""/>
              <a:tabLst>
                <a:tab pos="285750" algn="l"/>
              </a:tabLst>
            </a:pPr>
            <a:r>
              <a:rPr lang="en-US" sz="1200" b="1" spc="25" dirty="0">
                <a:latin typeface="Times New Roman"/>
                <a:cs typeface="Times New Roman"/>
              </a:rPr>
              <a:t>Arch</a:t>
            </a:r>
            <a:r>
              <a:rPr lang="en-US" sz="1200" b="1" spc="-75" dirty="0">
                <a:latin typeface="Times New Roman"/>
                <a:cs typeface="Times New Roman"/>
              </a:rPr>
              <a:t> </a:t>
            </a:r>
            <a:r>
              <a:rPr lang="en-US" sz="1200" b="1" spc="70" dirty="0">
                <a:latin typeface="Times New Roman"/>
                <a:cs typeface="Times New Roman"/>
              </a:rPr>
              <a:t>Linux</a:t>
            </a:r>
            <a:endParaRPr lang="en-US" sz="1200" dirty="0">
              <a:latin typeface="Times New Roman"/>
              <a:cs typeface="Times New Roman"/>
            </a:endParaRPr>
          </a:p>
          <a:p>
            <a:pPr marL="285115" indent="-273050">
              <a:lnSpc>
                <a:spcPct val="100000"/>
              </a:lnSpc>
              <a:spcBef>
                <a:spcPts val="575"/>
              </a:spcBef>
              <a:buClr>
                <a:srgbClr val="0AD0D9"/>
              </a:buClr>
              <a:buSzPct val="93750"/>
              <a:buFont typeface="Arial"/>
              <a:buChar char=""/>
              <a:tabLst>
                <a:tab pos="285750" algn="l"/>
              </a:tabLst>
            </a:pPr>
            <a:r>
              <a:rPr lang="en-US" sz="1200" b="1" spc="60" dirty="0">
                <a:latin typeface="Times New Roman"/>
                <a:cs typeface="Times New Roman"/>
              </a:rPr>
              <a:t>OpenSUSE</a:t>
            </a:r>
            <a:endParaRPr lang="en-US" sz="1200" dirty="0">
              <a:latin typeface="Times New Roman"/>
              <a:cs typeface="Times New Roman"/>
            </a:endParaRPr>
          </a:p>
          <a:p>
            <a:pPr marL="285115" indent="-273050">
              <a:lnSpc>
                <a:spcPct val="100000"/>
              </a:lnSpc>
              <a:spcBef>
                <a:spcPts val="575"/>
              </a:spcBef>
              <a:buClr>
                <a:srgbClr val="0AD0D9"/>
              </a:buClr>
              <a:buSzPct val="93750"/>
              <a:buFont typeface="Arial"/>
              <a:buChar char=""/>
              <a:tabLst>
                <a:tab pos="285750" algn="l"/>
              </a:tabLst>
            </a:pPr>
            <a:r>
              <a:rPr lang="en-US" sz="1200" b="1" spc="150" dirty="0">
                <a:latin typeface="Times New Roman"/>
                <a:cs typeface="Times New Roman"/>
              </a:rPr>
              <a:t>Gentoo</a:t>
            </a:r>
            <a:r>
              <a:rPr lang="en-US" sz="1200" b="1" spc="-95" dirty="0">
                <a:latin typeface="Times New Roman"/>
                <a:cs typeface="Times New Roman"/>
              </a:rPr>
              <a:t> </a:t>
            </a:r>
            <a:r>
              <a:rPr lang="en-US" sz="1200" b="1" spc="70" dirty="0">
                <a:latin typeface="Times New Roman"/>
                <a:cs typeface="Times New Roman"/>
              </a:rPr>
              <a:t>Linux</a:t>
            </a:r>
            <a:endParaRPr lang="en-US" sz="1200" dirty="0">
              <a:latin typeface="Times New Roman"/>
              <a:cs typeface="Times New Roman"/>
            </a:endParaRPr>
          </a:p>
          <a:p>
            <a:pPr marL="285115" indent="-273050">
              <a:lnSpc>
                <a:spcPct val="100000"/>
              </a:lnSpc>
              <a:spcBef>
                <a:spcPts val="580"/>
              </a:spcBef>
              <a:buClr>
                <a:srgbClr val="0AD0D9"/>
              </a:buClr>
              <a:buSzPct val="93750"/>
              <a:buFont typeface="Arial"/>
              <a:buChar char=""/>
              <a:tabLst>
                <a:tab pos="285750" algn="l"/>
              </a:tabLst>
            </a:pPr>
            <a:r>
              <a:rPr lang="en-US" sz="1200" b="1" spc="75" dirty="0">
                <a:latin typeface="Times New Roman"/>
                <a:cs typeface="Times New Roman"/>
              </a:rPr>
              <a:t>Slackware</a:t>
            </a:r>
            <a:r>
              <a:rPr lang="en-US" sz="1200" b="1" spc="-125" dirty="0">
                <a:latin typeface="Times New Roman"/>
                <a:cs typeface="Times New Roman"/>
              </a:rPr>
              <a:t> </a:t>
            </a:r>
            <a:r>
              <a:rPr lang="en-US" sz="1200" b="1" dirty="0">
                <a:latin typeface="Times New Roman"/>
                <a:cs typeface="Times New Roman"/>
              </a:rPr>
              <a:t>Linux</a:t>
            </a:r>
          </a:p>
          <a:p>
            <a:pPr fontAlgn="base"/>
            <a:r>
              <a:rPr lang="vi-VN" sz="1200" b="0" i="0" kern="1200" dirty="0">
                <a:solidFill>
                  <a:schemeClr val="tx1"/>
                </a:solidFill>
                <a:effectLst/>
                <a:latin typeface="+mn-lt"/>
                <a:ea typeface="+mn-ea"/>
                <a:cs typeface="+mn-cs"/>
              </a:rPr>
              <a:t>–</a:t>
            </a:r>
            <a:r>
              <a:rPr lang="vi-VN" sz="1200" b="1" i="0" kern="1200" dirty="0">
                <a:solidFill>
                  <a:schemeClr val="tx1"/>
                </a:solidFill>
                <a:effectLst/>
                <a:latin typeface="+mn-lt"/>
                <a:ea typeface="+mn-ea"/>
                <a:cs typeface="+mn-cs"/>
              </a:rPr>
              <a:t> Ubuntu</a:t>
            </a:r>
            <a:endParaRPr lang="vi-VN"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Đây là phiên bản phổ biến nhất được nhiều người biết đến nhất. Phiên bản này luôn cố gắng cải thiện để đem lại cho người dùng những ấn tượng tốt nhất khi trải nghiệm. Đây là một nhánh của Debian Linux</a:t>
            </a:r>
          </a:p>
          <a:p>
            <a:pPr fontAlgn="base"/>
            <a:r>
              <a:rPr lang="vi-VN" sz="1200" b="0" i="0" kern="1200" dirty="0">
                <a:solidFill>
                  <a:schemeClr val="tx1"/>
                </a:solidFill>
                <a:effectLst/>
                <a:latin typeface="+mn-lt"/>
                <a:ea typeface="+mn-ea"/>
                <a:cs typeface="+mn-cs"/>
              </a:rPr>
              <a:t>–</a:t>
            </a:r>
            <a:r>
              <a:rPr lang="vi-VN" sz="1200" b="1" i="0" kern="1200" dirty="0">
                <a:solidFill>
                  <a:schemeClr val="tx1"/>
                </a:solidFill>
                <a:effectLst/>
                <a:latin typeface="+mn-lt"/>
                <a:ea typeface="+mn-ea"/>
                <a:cs typeface="+mn-cs"/>
              </a:rPr>
              <a:t> Linux Mint</a:t>
            </a:r>
            <a:endParaRPr lang="vi-VN"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Đây là phiên bản GNU/Linux phát triển dựa trên nền tảng Ubuntu. Một đặc trưng khiến mọi người nghĩ ngay đến Linux Mint đó là giao diện thân thiện người dùng. Đây là sự kết hợp giữa Windows 7 và Mac OS X</a:t>
            </a:r>
          </a:p>
          <a:p>
            <a:pPr fontAlgn="base"/>
            <a:r>
              <a:rPr lang="vi-VN" sz="1200" b="0" i="0" kern="1200" dirty="0">
                <a:solidFill>
                  <a:schemeClr val="tx1"/>
                </a:solidFill>
                <a:effectLst/>
                <a:latin typeface="+mn-lt"/>
                <a:ea typeface="+mn-ea"/>
                <a:cs typeface="+mn-cs"/>
              </a:rPr>
              <a:t>Kho ứng dụng của phiên bản này cũng được khá đa dạng nhờ kế thừa từ Ubuntu</a:t>
            </a:r>
          </a:p>
          <a:p>
            <a:pPr fontAlgn="base"/>
            <a:r>
              <a:rPr lang="vi-VN" sz="1200" b="0" i="0" kern="1200" dirty="0">
                <a:solidFill>
                  <a:schemeClr val="tx1"/>
                </a:solidFill>
                <a:effectLst/>
                <a:latin typeface="+mn-lt"/>
                <a:ea typeface="+mn-ea"/>
                <a:cs typeface="+mn-cs"/>
              </a:rPr>
              <a:t>–</a:t>
            </a:r>
            <a:r>
              <a:rPr lang="vi-VN" sz="1200" b="1" i="0" kern="1200" dirty="0">
                <a:solidFill>
                  <a:schemeClr val="tx1"/>
                </a:solidFill>
                <a:effectLst/>
                <a:latin typeface="+mn-lt"/>
                <a:ea typeface="+mn-ea"/>
                <a:cs typeface="+mn-cs"/>
              </a:rPr>
              <a:t> Debian</a:t>
            </a:r>
            <a:endParaRPr lang="vi-VN"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Với Fedora, người dùng được quyền tự do phát triển, thay đổi mọi thứ trong máy tính của mình để vừa ý mình nhất. Đây là một phiên bản tốt cho lập trình viên bởi nó hỗ trợ sẵn một số công cụ, nền tảng để lập trình</a:t>
            </a:r>
          </a:p>
          <a:p>
            <a:pPr fontAlgn="base"/>
            <a:r>
              <a:rPr lang="vi-VN" sz="1200" b="0" i="0" kern="1200" dirty="0">
                <a:solidFill>
                  <a:schemeClr val="tx1"/>
                </a:solidFill>
                <a:effectLst/>
                <a:latin typeface="+mn-lt"/>
                <a:ea typeface="+mn-ea"/>
                <a:cs typeface="+mn-cs"/>
              </a:rPr>
              <a:t>Nếu như bạn muốn là một trong số những người được thử nghiệm phần mềm thì hãy lựa chọn Fedora. Fedora luôn luôn cập nhật những công nghệ mới như hệ thống tập tin mới, kỹ thuật ảo hóa mới,…</a:t>
            </a:r>
          </a:p>
          <a:p>
            <a:pPr fontAlgn="base"/>
            <a:r>
              <a:rPr lang="vi-VN" sz="1200" b="0" i="0" kern="1200" dirty="0">
                <a:solidFill>
                  <a:schemeClr val="tx1"/>
                </a:solidFill>
                <a:effectLst/>
                <a:latin typeface="+mn-lt"/>
                <a:ea typeface="+mn-ea"/>
                <a:cs typeface="+mn-cs"/>
              </a:rPr>
              <a:t>– </a:t>
            </a:r>
            <a:r>
              <a:rPr lang="vi-VN" sz="1200" b="1" i="0" kern="1200" dirty="0">
                <a:solidFill>
                  <a:schemeClr val="tx1"/>
                </a:solidFill>
                <a:effectLst/>
                <a:latin typeface="+mn-lt"/>
                <a:ea typeface="+mn-ea"/>
                <a:cs typeface="+mn-cs"/>
              </a:rPr>
              <a:t>CentOS Linux</a:t>
            </a:r>
            <a:endParaRPr lang="vi-VN"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CentOS được phát triển nhờ cộng đồng. CentOS vận hành tốt và mượt mà trên các mainframe, đặc biệt là GUI. KDE, GNOME,… Các doanh nghiệp nên cân nhắc về CentOS nhờ tính ổn định và bảo mật nhiều cấp độ của phiên bản này</a:t>
            </a:r>
          </a:p>
          <a:p>
            <a:pPr fontAlgn="base"/>
            <a:r>
              <a:rPr lang="vi-VN" sz="1200" b="0" i="0" kern="1200" dirty="0">
                <a:solidFill>
                  <a:schemeClr val="tx1"/>
                </a:solidFill>
                <a:effectLst/>
                <a:latin typeface="+mn-lt"/>
                <a:ea typeface="+mn-ea"/>
                <a:cs typeface="+mn-cs"/>
              </a:rPr>
              <a:t>– </a:t>
            </a:r>
            <a:r>
              <a:rPr lang="vi-VN" sz="1200" b="1" i="0" kern="1200" dirty="0">
                <a:solidFill>
                  <a:schemeClr val="tx1"/>
                </a:solidFill>
                <a:effectLst/>
                <a:latin typeface="+mn-lt"/>
                <a:ea typeface="+mn-ea"/>
                <a:cs typeface="+mn-cs"/>
              </a:rPr>
              <a:t>OpenSUSE/SUSE Linux Enterprise</a:t>
            </a:r>
            <a:endParaRPr lang="vi-VN"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Các phần mềm của OpenSUSE sẽ mang lại cho bạn trải nghiệm hoàn toàn khác với những phiên bản khác của Linux, rất chuyên nghiệp</a:t>
            </a:r>
          </a:p>
          <a:p>
            <a:pPr fontAlgn="base"/>
            <a:r>
              <a:rPr lang="vi-VN" sz="1200" b="0" i="0" kern="1200" dirty="0">
                <a:solidFill>
                  <a:schemeClr val="tx1"/>
                </a:solidFill>
                <a:effectLst/>
                <a:latin typeface="+mn-lt"/>
                <a:ea typeface="+mn-ea"/>
                <a:cs typeface="+mn-cs"/>
              </a:rPr>
              <a:t>OpenSUSE sẽ đáp ứng được nhu cầu của những bạn muốn vừa cập nhật liên tục các phần mềm và vừa có tính ổn định cao vì những bản cập nhật mới nhất điều được kiểm tra rất kỹ càng</a:t>
            </a:r>
          </a:p>
          <a:p>
            <a:pPr fontAlgn="base"/>
            <a:r>
              <a:rPr lang="vi-VN" sz="1200" b="0" i="0" kern="1200" dirty="0">
                <a:solidFill>
                  <a:schemeClr val="tx1"/>
                </a:solidFill>
                <a:effectLst/>
                <a:latin typeface="+mn-lt"/>
                <a:ea typeface="+mn-ea"/>
                <a:cs typeface="+mn-cs"/>
              </a:rPr>
              <a:t>– </a:t>
            </a:r>
            <a:r>
              <a:rPr lang="vi-VN" sz="1200" b="1" i="0" kern="1200" dirty="0">
                <a:solidFill>
                  <a:schemeClr val="tx1"/>
                </a:solidFill>
                <a:effectLst/>
                <a:latin typeface="+mn-lt"/>
                <a:ea typeface="+mn-ea"/>
                <a:cs typeface="+mn-cs"/>
              </a:rPr>
              <a:t>Mageia Linux</a:t>
            </a:r>
            <a:endParaRPr lang="vi-VN"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Mageia là một nhánh của hệ điều hành Mandriva Linux và được phát hành đầu tiên vào năm 2010. Khác với hệ quản trị cơ sở dữ liệu của các hệ điều hành khác là Oracle hay MySQL, Mageia Linux sử dụng MageriaDB</a:t>
            </a:r>
          </a:p>
          <a:p>
            <a:pPr fontAlgn="base"/>
            <a:r>
              <a:rPr lang="vi-VN" sz="1200" b="0" i="0" kern="1200" dirty="0">
                <a:solidFill>
                  <a:schemeClr val="tx1"/>
                </a:solidFill>
                <a:effectLst/>
                <a:latin typeface="+mn-lt"/>
                <a:ea typeface="+mn-ea"/>
                <a:cs typeface="+mn-cs"/>
              </a:rPr>
              <a:t>– </a:t>
            </a:r>
            <a:r>
              <a:rPr lang="vi-VN" sz="1200" b="1" i="0" kern="1200" dirty="0">
                <a:solidFill>
                  <a:schemeClr val="tx1"/>
                </a:solidFill>
                <a:effectLst/>
                <a:latin typeface="+mn-lt"/>
                <a:ea typeface="+mn-ea"/>
                <a:cs typeface="+mn-cs"/>
              </a:rPr>
              <a:t>Slackware Linux</a:t>
            </a:r>
            <a:endParaRPr lang="vi-VN"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Đây là bản phân phối lâu đời nhất của Linux, hiện vẫn được duy trì sử dụng và đều đặn đưa ra các bản phát hành mới</a:t>
            </a:r>
          </a:p>
          <a:p>
            <a:pPr fontAlgn="base"/>
            <a:r>
              <a:rPr lang="vi-VN" sz="1200" b="0" i="0" kern="1200" dirty="0">
                <a:solidFill>
                  <a:schemeClr val="tx1"/>
                </a:solidFill>
                <a:effectLst/>
                <a:latin typeface="+mn-lt"/>
                <a:ea typeface="+mn-ea"/>
                <a:cs typeface="+mn-cs"/>
              </a:rPr>
              <a:t>– </a:t>
            </a:r>
            <a:r>
              <a:rPr lang="vi-VN" sz="1200" b="1" i="0" kern="1200" dirty="0">
                <a:solidFill>
                  <a:schemeClr val="tx1"/>
                </a:solidFill>
                <a:effectLst/>
                <a:latin typeface="+mn-lt"/>
                <a:ea typeface="+mn-ea"/>
                <a:cs typeface="+mn-cs"/>
              </a:rPr>
              <a:t>Puppy Linux</a:t>
            </a:r>
            <a:endParaRPr lang="vi-VN"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Được thiết kế để trở thành một hệ điều hành nhỏ, nhẹ, hoạt động tốt trên các máy tính cũ, đây là một bản phân phối khá nổi tiếng của Linux được phát triển dựa trên Slackware</a:t>
            </a:r>
          </a:p>
          <a:p>
            <a:pPr marL="285115" indent="-273050">
              <a:lnSpc>
                <a:spcPct val="100000"/>
              </a:lnSpc>
              <a:spcBef>
                <a:spcPts val="580"/>
              </a:spcBef>
              <a:buClr>
                <a:srgbClr val="0AD0D9"/>
              </a:buClr>
              <a:buSzPct val="93750"/>
              <a:buFont typeface="Arial"/>
              <a:buChar char=""/>
              <a:tabLst>
                <a:tab pos="285750" algn="l"/>
              </a:tabLst>
            </a:pPr>
            <a:endParaRPr lang="en-US" sz="1200" dirty="0">
              <a:latin typeface="Times New Roman"/>
              <a:cs typeface="Times New Roman"/>
            </a:endParaRPr>
          </a:p>
          <a:p>
            <a:endParaRPr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463096-F6E3-C34D-966D-FC5299469114}" type="slidenum">
              <a:rPr lang="en-US" smtClean="0"/>
              <a:t>25</a:t>
            </a:fld>
            <a:endParaRPr lang="en-US"/>
          </a:p>
        </p:txBody>
      </p:sp>
    </p:spTree>
    <p:extLst>
      <p:ext uri="{BB962C8B-B14F-4D97-AF65-F5344CB8AC3E}">
        <p14:creationId xmlns:p14="http://schemas.microsoft.com/office/powerpoint/2010/main" val="178617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kern="1200" dirty="0">
                <a:solidFill>
                  <a:schemeClr val="tx1"/>
                </a:solidFill>
                <a:effectLst/>
                <a:latin typeface="+mn-lt"/>
                <a:ea typeface="+mn-ea"/>
                <a:cs typeface="+mn-cs"/>
              </a:rPr>
              <a:t>Xuất hiện chính thức từ những năm 1990 trở lại đây. Điều đó chứng tỏ mã nguồn mở đã hình thành, phát triển được 30 năm. Nó cho thấy được sức sống bền bỉ, dài lâu của Open Source. Việc Open Source được thương mại hóa ngày càng nhiều, đồng thời có sự tăng trưởng, phát triển qua các năm. Điều đó cho thấy được sức ảnh hưởng, tầm quan trọng của Open Source.</a:t>
            </a:r>
          </a:p>
          <a:p>
            <a:br>
              <a:rPr lang="vi-VN" sz="1200" b="0" kern="1200" dirty="0">
                <a:solidFill>
                  <a:schemeClr val="tx1"/>
                </a:solidFill>
                <a:effectLst/>
                <a:latin typeface="+mn-lt"/>
                <a:ea typeface="+mn-ea"/>
                <a:cs typeface="+mn-cs"/>
              </a:rPr>
            </a:br>
            <a:r>
              <a:rPr lang="vi-VN" sz="1200" b="0" kern="1200" dirty="0">
                <a:solidFill>
                  <a:schemeClr val="tx1"/>
                </a:solidFill>
                <a:effectLst/>
                <a:latin typeface="+mn-lt"/>
                <a:ea typeface="+mn-ea"/>
                <a:cs typeface="+mn-cs"/>
              </a:rPr>
              <a:t>Bởi thế, đối với những tư tưởng, quan điểm cho rằng Open Source chỉ là một xu hướng, một mốt nhất thời là hoàn toàn sai lầm. Với sức sống bền bỉ, ngày càng phát triển đa dạng, và được ứng dụng nhiều hơn chúng ta có thể thấy được ý nghĩa của phần mềm mã nguồn mở trong thời đại công nghệ thông tin. Nó xuất hiện ở khắp mọi nơi, chúng ta cần sử dụng mỗi ngày và đôi khi cũng không thể nhận biết được. Chắc chắn, trong tương lai thì Open Source còn được ứng dụng nhiều hơn, với sự phát triển mạnh mẽ, lớn mạnh hơn.</a:t>
            </a:r>
          </a:p>
          <a:p>
            <a:br>
              <a:rPr lang="vi-VN" sz="1200" b="0" kern="1200" dirty="0">
                <a:solidFill>
                  <a:schemeClr val="tx1"/>
                </a:solidFill>
                <a:effectLst/>
                <a:latin typeface="+mn-lt"/>
                <a:ea typeface="+mn-ea"/>
                <a:cs typeface="+mn-cs"/>
              </a:rPr>
            </a:br>
            <a:endParaRPr lang="vi-VN"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463096-F6E3-C34D-966D-FC5299469114}" type="slidenum">
              <a:rPr lang="en-US" smtClean="0"/>
              <a:t>14</a:t>
            </a:fld>
            <a:endParaRPr lang="en-US"/>
          </a:p>
        </p:txBody>
      </p:sp>
    </p:spTree>
    <p:extLst>
      <p:ext uri="{BB962C8B-B14F-4D97-AF65-F5344CB8AC3E}">
        <p14:creationId xmlns:p14="http://schemas.microsoft.com/office/powerpoint/2010/main" val="77999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Được phát triển bởi bởi Dennis Ritchie and Ken Thompson, các lập trình viên của Bell</a:t>
            </a:r>
          </a:p>
          <a:p>
            <a:r>
              <a:rPr lang="vi-VN" sz="1200" b="0" i="0" kern="1200" dirty="0">
                <a:solidFill>
                  <a:schemeClr val="tx1"/>
                </a:solidFill>
                <a:effectLst/>
                <a:latin typeface="+mn-lt"/>
                <a:ea typeface="+mn-ea"/>
                <a:cs typeface="+mn-cs"/>
              </a:rPr>
              <a:t>Lab vào năm 1969 từ hệ điều hành đa người dùng Multics. Năm 1973 được viết lại hoàn toàn</a:t>
            </a:r>
          </a:p>
          <a:p>
            <a:r>
              <a:rPr lang="vi-VN" sz="1200" b="0" i="0" kern="1200" dirty="0">
                <a:solidFill>
                  <a:schemeClr val="tx1"/>
                </a:solidFill>
                <a:effectLst/>
                <a:latin typeface="+mn-lt"/>
                <a:ea typeface="+mn-ea"/>
                <a:cs typeface="+mn-cs"/>
              </a:rPr>
              <a:t>bằng ngôn ngữ C</a:t>
            </a:r>
          </a:p>
          <a:p>
            <a:r>
              <a:rPr lang="vi-VN" sz="1200" b="0" i="0" kern="1200" dirty="0">
                <a:solidFill>
                  <a:schemeClr val="tx1"/>
                </a:solidFill>
                <a:effectLst/>
                <a:latin typeface="+mn-lt"/>
                <a:ea typeface="+mn-ea"/>
                <a:cs typeface="+mn-cs"/>
              </a:rPr>
              <a:t>Version 6 được sử dụng rộng rãi ngoài Bell Lab.</a:t>
            </a:r>
          </a:p>
          <a:p>
            <a:r>
              <a:rPr lang="vi-VN" sz="1200" b="0" i="0" kern="1200" dirty="0">
                <a:solidFill>
                  <a:schemeClr val="tx1"/>
                </a:solidFill>
                <a:effectLst/>
                <a:latin typeface="+mn-lt"/>
                <a:ea typeface="+mn-ea"/>
                <a:cs typeface="+mn-cs"/>
              </a:rPr>
              <a:t>Có nhiều dòng Unix</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Bell Labs: Unix System III năm 1977, hỗ trợ nhiều chủng loại máy tính</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AT&amp;T: System V năm 1983</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University of California at Berkeley: </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3BSD năm 1979, 4.3 BSD thêm vào Bộ nhớ ảo, quản lý phân trang, TCP/IP</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4.4BSD năm 1993, thương mại hóa</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Darwin, Dragonfly BSD, FreeBSD, NetBSD, và OpenBSD</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AT&amp;T và BSD dùng nhiều trong thương mại</a:t>
            </a:r>
          </a:p>
          <a:p>
            <a:r>
              <a:rPr lang="vi-VN" sz="1200" b="0" i="0" kern="1200" dirty="0">
                <a:solidFill>
                  <a:schemeClr val="tx1"/>
                </a:solidFill>
                <a:effectLst/>
                <a:latin typeface="+mn-lt"/>
                <a:ea typeface="+mn-ea"/>
                <a:cs typeface="+mn-cs"/>
              </a:rPr>
              <a:t>Điểm mạnh của hệ điều hành Unix là:</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Thiết kế đơn giản, trong sáng chỉ vài trăm lời gọi hệ thống</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Tất cả đều là tập tin, giúp đơn giản hóa thao tác xử lý dữ liệu và xuất nhập</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Hỗ trợ việc tạo tiến trình nhanh</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Cung cấp cơ chế giao tiếp liên quá trình hiệu quả</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Dễ dàng tạo ra các công cụ nhỏ, đơn giản «Do one thing and do it well»</a:t>
            </a:r>
          </a:p>
          <a:p>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Dễ dàng tích hợp nhiều công cụ nhỏ để hoàn thành các tác vụ phức tạp</a:t>
            </a:r>
          </a:p>
          <a:p>
            <a:endParaRPr lang="en-US" dirty="0"/>
          </a:p>
        </p:txBody>
      </p:sp>
      <p:sp>
        <p:nvSpPr>
          <p:cNvPr id="4" name="Slide Number Placeholder 3"/>
          <p:cNvSpPr>
            <a:spLocks noGrp="1"/>
          </p:cNvSpPr>
          <p:nvPr>
            <p:ph type="sldNum" sz="quarter" idx="5"/>
          </p:nvPr>
        </p:nvSpPr>
        <p:spPr/>
        <p:txBody>
          <a:bodyPr/>
          <a:lstStyle/>
          <a:p>
            <a:fld id="{52463096-F6E3-C34D-966D-FC5299469114}" type="slidenum">
              <a:rPr lang="en-US" smtClean="0"/>
              <a:t>16</a:t>
            </a:fld>
            <a:endParaRPr lang="en-US"/>
          </a:p>
        </p:txBody>
      </p:sp>
    </p:spTree>
    <p:extLst>
      <p:ext uri="{BB962C8B-B14F-4D97-AF65-F5344CB8AC3E}">
        <p14:creationId xmlns:p14="http://schemas.microsoft.com/office/powerpoint/2010/main" val="410290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Linus Torvalds, sinh viên đại học Helsinki - Phần lan cần một Hệ điều hành có các tính</a:t>
            </a:r>
          </a:p>
          <a:p>
            <a:r>
              <a:rPr lang="vi-VN" sz="1200" b="0" i="0" kern="1200" dirty="0">
                <a:solidFill>
                  <a:schemeClr val="tx1"/>
                </a:solidFill>
                <a:effectLst/>
                <a:latin typeface="+mn-lt"/>
                <a:ea typeface="+mn-ea"/>
                <a:cs typeface="+mn-cs"/>
              </a:rPr>
              <a:t>năng như Unix, miễn phí, dễ dàng sửa đổi và phân phối lại mã nguồn để sử dụng cho máy tính</a:t>
            </a:r>
          </a:p>
          <a:p>
            <a:r>
              <a:rPr lang="vi-VN" sz="1200" b="0" i="0" kern="1200" dirty="0">
                <a:solidFill>
                  <a:schemeClr val="tx1"/>
                </a:solidFill>
                <a:effectLst/>
                <a:latin typeface="+mn-lt"/>
                <a:ea typeface="+mn-ea"/>
                <a:cs typeface="+mn-cs"/>
              </a:rPr>
              <a:t>cá nhân 386 với bộ nhớ 4Mbytes, đĩa cứng 40 Mbytes. Vì thế anh ta đã tiến hành viết một</a:t>
            </a:r>
          </a:p>
          <a:p>
            <a:r>
              <a:rPr lang="vi-VN" sz="1200" b="0" i="0" kern="1200" dirty="0">
                <a:solidFill>
                  <a:schemeClr val="tx1"/>
                </a:solidFill>
                <a:effectLst/>
                <a:latin typeface="+mn-lt"/>
                <a:ea typeface="+mn-ea"/>
                <a:cs typeface="+mn-cs"/>
              </a:rPr>
              <a:t>Terminal emulator nối kết vào hệ thống Unix; Sau đó anh đã tích hợp vào hệ thống mới những</a:t>
            </a:r>
          </a:p>
          <a:p>
            <a:r>
              <a:rPr lang="vi-VN" sz="1200" b="0" i="0" kern="1200" dirty="0">
                <a:solidFill>
                  <a:schemeClr val="tx1"/>
                </a:solidFill>
                <a:effectLst/>
                <a:latin typeface="+mn-lt"/>
                <a:ea typeface="+mn-ea"/>
                <a:cs typeface="+mn-cs"/>
              </a:rPr>
              <a:t>kết quả mà anh ta đã thực hiện từ năm 1984 trong dự án của tổ chức phần mềm tự do để tạo</a:t>
            </a:r>
          </a:p>
          <a:p>
            <a:r>
              <a:rPr lang="vi-VN" sz="1200" b="0" i="0" kern="1200" dirty="0">
                <a:solidFill>
                  <a:schemeClr val="tx1"/>
                </a:solidFill>
                <a:effectLst/>
                <a:latin typeface="+mn-lt"/>
                <a:ea typeface="+mn-ea"/>
                <a:cs typeface="+mn-cs"/>
              </a:rPr>
              <a:t>thành một hệ điều hành hoành chỉnh và công bố lên Internet năm 1991.</a:t>
            </a:r>
          </a:p>
        </p:txBody>
      </p:sp>
      <p:sp>
        <p:nvSpPr>
          <p:cNvPr id="4" name="Slide Number Placeholder 3"/>
          <p:cNvSpPr>
            <a:spLocks noGrp="1"/>
          </p:cNvSpPr>
          <p:nvPr>
            <p:ph type="sldNum" sz="quarter" idx="5"/>
          </p:nvPr>
        </p:nvSpPr>
        <p:spPr/>
        <p:txBody>
          <a:bodyPr/>
          <a:lstStyle/>
          <a:p>
            <a:fld id="{52463096-F6E3-C34D-966D-FC5299469114}" type="slidenum">
              <a:rPr lang="en-US" smtClean="0"/>
              <a:t>17</a:t>
            </a:fld>
            <a:endParaRPr lang="en-US"/>
          </a:p>
        </p:txBody>
      </p:sp>
    </p:spTree>
    <p:extLst>
      <p:ext uri="{BB962C8B-B14F-4D97-AF65-F5344CB8AC3E}">
        <p14:creationId xmlns:p14="http://schemas.microsoft.com/office/powerpoint/2010/main" val="2933505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463096-F6E3-C34D-966D-FC5299469114}" type="slidenum">
              <a:rPr lang="en-US" smtClean="0"/>
              <a:t>18</a:t>
            </a:fld>
            <a:endParaRPr lang="en-US"/>
          </a:p>
        </p:txBody>
      </p:sp>
    </p:spTree>
    <p:extLst>
      <p:ext uri="{BB962C8B-B14F-4D97-AF65-F5344CB8AC3E}">
        <p14:creationId xmlns:p14="http://schemas.microsoft.com/office/powerpoint/2010/main" val="3089049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463096-F6E3-C34D-966D-FC5299469114}" type="slidenum">
              <a:rPr lang="en-US" smtClean="0"/>
              <a:t>19</a:t>
            </a:fld>
            <a:endParaRPr lang="en-US"/>
          </a:p>
        </p:txBody>
      </p:sp>
    </p:spTree>
    <p:extLst>
      <p:ext uri="{BB962C8B-B14F-4D97-AF65-F5344CB8AC3E}">
        <p14:creationId xmlns:p14="http://schemas.microsoft.com/office/powerpoint/2010/main" val="1637399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463096-F6E3-C34D-966D-FC5299469114}" type="slidenum">
              <a:rPr lang="en-US" smtClean="0"/>
              <a:t>20</a:t>
            </a:fld>
            <a:endParaRPr lang="en-US"/>
          </a:p>
        </p:txBody>
      </p:sp>
    </p:spTree>
    <p:extLst>
      <p:ext uri="{BB962C8B-B14F-4D97-AF65-F5344CB8AC3E}">
        <p14:creationId xmlns:p14="http://schemas.microsoft.com/office/powerpoint/2010/main" val="425982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463096-F6E3-C34D-966D-FC5299469114}" type="slidenum">
              <a:rPr lang="en-US" smtClean="0"/>
              <a:t>21</a:t>
            </a:fld>
            <a:endParaRPr lang="en-US"/>
          </a:p>
        </p:txBody>
      </p:sp>
    </p:spTree>
    <p:extLst>
      <p:ext uri="{BB962C8B-B14F-4D97-AF65-F5344CB8AC3E}">
        <p14:creationId xmlns:p14="http://schemas.microsoft.com/office/powerpoint/2010/main" val="53437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463096-F6E3-C34D-966D-FC5299469114}" type="slidenum">
              <a:rPr lang="en-US" smtClean="0"/>
              <a:t>24</a:t>
            </a:fld>
            <a:endParaRPr lang="en-US"/>
          </a:p>
        </p:txBody>
      </p:sp>
    </p:spTree>
    <p:extLst>
      <p:ext uri="{BB962C8B-B14F-4D97-AF65-F5344CB8AC3E}">
        <p14:creationId xmlns:p14="http://schemas.microsoft.com/office/powerpoint/2010/main" val="37577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4B50F06-A6B9-8441-951B-64FB1C0441D4}"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1029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2340247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4281256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4B50F06-A6B9-8441-951B-64FB1C0441D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581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597018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9283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E9EC5D-3796-BC44-92FD-13A03E51F29E}" type="datetimeFigureOut">
              <a:rPr lang="en-US" smtClean="0"/>
              <a:t>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171737250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E9EC5D-3796-BC44-92FD-13A03E51F29E}" type="datetimeFigureOut">
              <a:rPr lang="en-US" smtClean="0"/>
              <a:t>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50F06-A6B9-8441-951B-64FB1C0441D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400715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E9EC5D-3796-BC44-92FD-13A03E51F29E}" type="datetimeFigureOut">
              <a:rPr lang="en-US" smtClean="0"/>
              <a:t>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50F06-A6B9-8441-951B-64FB1C0441D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513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E9EC5D-3796-BC44-92FD-13A03E51F29E}" type="datetimeFigureOut">
              <a:rPr lang="en-US" smtClean="0"/>
              <a:t>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1360884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E9EC5D-3796-BC44-92FD-13A03E51F29E}" type="datetimeFigureOut">
              <a:rPr lang="en-US" smtClean="0"/>
              <a:t>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50F06-A6B9-8441-951B-64FB1C0441D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841703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574191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E9EC5D-3796-BC44-92FD-13A03E51F29E}" type="datetimeFigureOut">
              <a:rPr lang="en-US" smtClean="0"/>
              <a:t>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679084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E9EC5D-3796-BC44-92FD-13A03E51F29E}" type="datetimeFigureOut">
              <a:rPr lang="en-US" smtClean="0"/>
              <a:t>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3077654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3137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8938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4019600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5104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417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8925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0F06-A6B9-8441-951B-64FB1C0441D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47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69E9EC5D-3796-BC44-92FD-13A03E51F29E}" type="datetimeFigureOut">
              <a:rPr lang="en-US" smtClean="0"/>
              <a:t>1/9/22</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4B50F06-A6B9-8441-951B-64FB1C0441D4}"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95972064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E9EC5D-3796-BC44-92FD-13A03E51F29E}" type="datetimeFigureOut">
              <a:rPr lang="en-US" smtClean="0"/>
              <a:t>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22336549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E9EC5D-3796-BC44-92FD-13A03E51F29E}" type="datetimeFigureOut">
              <a:rPr lang="en-US" smtClean="0"/>
              <a:t>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78033268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E9EC5D-3796-BC44-92FD-13A03E51F29E}" type="datetimeFigureOut">
              <a:rPr lang="en-US" smtClean="0"/>
              <a:t>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325142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E9EC5D-3796-BC44-92FD-13A03E51F29E}" type="datetimeFigureOut">
              <a:rPr lang="en-US" smtClean="0"/>
              <a:t>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267865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69E9EC5D-3796-BC44-92FD-13A03E51F29E}" type="datetimeFigureOut">
              <a:rPr lang="en-US" smtClean="0"/>
              <a:t>1/9/22</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34B50F06-A6B9-8441-951B-64FB1C0441D4}"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144698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69E9EC5D-3796-BC44-92FD-13A03E51F29E}" type="datetimeFigureOut">
              <a:rPr lang="en-US" smtClean="0"/>
              <a:t>1/9/22</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34B50F06-A6B9-8441-951B-64FB1C0441D4}" type="slidenum">
              <a:rPr lang="en-US" smtClean="0"/>
              <a:t>‹#›</a:t>
            </a:fld>
            <a:endParaRPr lang="en-US"/>
          </a:p>
        </p:txBody>
      </p:sp>
    </p:spTree>
    <p:extLst>
      <p:ext uri="{BB962C8B-B14F-4D97-AF65-F5344CB8AC3E}">
        <p14:creationId xmlns:p14="http://schemas.microsoft.com/office/powerpoint/2010/main" val="1508573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69E9EC5D-3796-BC44-92FD-13A03E51F29E}" type="datetimeFigureOut">
              <a:rPr lang="en-US" smtClean="0"/>
              <a:t>1/9/22</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4B50F06-A6B9-8441-951B-64FB1C0441D4}"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22465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9EC5D-3796-BC44-92FD-13A03E51F29E}" type="datetimeFigureOut">
              <a:rPr lang="en-US" smtClean="0"/>
              <a:t>1/9/22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50F06-A6B9-8441-951B-64FB1C0441D4}" type="slidenum">
              <a:rPr lang="en-US" smtClean="0"/>
              <a:t>‹#›</a:t>
            </a:fld>
            <a:endParaRPr lang="en-US"/>
          </a:p>
        </p:txBody>
      </p:sp>
    </p:spTree>
    <p:extLst>
      <p:ext uri="{BB962C8B-B14F-4D97-AF65-F5344CB8AC3E}">
        <p14:creationId xmlns:p14="http://schemas.microsoft.com/office/powerpoint/2010/main" val="382110747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hyperlink" Target="https://opensource.org/os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opensource.org/licenses/MPL-2.0" TargetMode="External"/><Relationship Id="rId3" Type="http://schemas.openxmlformats.org/officeDocument/2006/relationships/hyperlink" Target="https://opensource.org/licenses/BSD-3-Clause" TargetMode="External"/><Relationship Id="rId7" Type="http://schemas.openxmlformats.org/officeDocument/2006/relationships/hyperlink" Target="https://opensource.org/licenses/MIT" TargetMode="External"/><Relationship Id="rId2" Type="http://schemas.openxmlformats.org/officeDocument/2006/relationships/hyperlink" Target="https://opensource.org/licenses/Apache-2.0" TargetMode="External"/><Relationship Id="rId1" Type="http://schemas.openxmlformats.org/officeDocument/2006/relationships/slideLayout" Target="../slideLayouts/slideLayout2.xml"/><Relationship Id="rId6" Type="http://schemas.openxmlformats.org/officeDocument/2006/relationships/hyperlink" Target="https://opensource.org/licenses/lgpl-license" TargetMode="External"/><Relationship Id="rId5" Type="http://schemas.openxmlformats.org/officeDocument/2006/relationships/hyperlink" Target="https://opensource.org/licenses/gpl-license" TargetMode="External"/><Relationship Id="rId10" Type="http://schemas.openxmlformats.org/officeDocument/2006/relationships/hyperlink" Target="https://opensource.org/licenses/EPL-2.0" TargetMode="External"/><Relationship Id="rId4" Type="http://schemas.openxmlformats.org/officeDocument/2006/relationships/hyperlink" Target="https://opensource.org/licenses/BSD-2-Clause" TargetMode="External"/><Relationship Id="rId9" Type="http://schemas.openxmlformats.org/officeDocument/2006/relationships/hyperlink" Target="https://opensource.org/licenses/CDDL-1.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129D1-9811-4945-B2C3-51BB43F6387B}"/>
              </a:ext>
            </a:extLst>
          </p:cNvPr>
          <p:cNvSpPr>
            <a:spLocks noGrp="1"/>
          </p:cNvSpPr>
          <p:nvPr>
            <p:ph type="ctrTitle"/>
          </p:nvPr>
        </p:nvSpPr>
        <p:spPr>
          <a:xfrm>
            <a:off x="3801437" y="1273996"/>
            <a:ext cx="4839643" cy="4219380"/>
          </a:xfrm>
        </p:spPr>
        <p:txBody>
          <a:bodyPr/>
          <a:lstStyle/>
          <a:p>
            <a:r>
              <a:rPr lang="vi-VN" sz="3200" dirty="0"/>
              <a:t>Tổng quan Linux và phần mềm mã nguồn mở </a:t>
            </a:r>
            <a:endParaRPr lang="en-US" sz="3200" dirty="0"/>
          </a:p>
        </p:txBody>
      </p:sp>
    </p:spTree>
    <p:extLst>
      <p:ext uri="{BB962C8B-B14F-4D97-AF65-F5344CB8AC3E}">
        <p14:creationId xmlns:p14="http://schemas.microsoft.com/office/powerpoint/2010/main" val="112239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7A0A19E-0C7C-AB49-B59C-2DF4B97E639D}"/>
              </a:ext>
            </a:extLst>
          </p:cNvPr>
          <p:cNvGrpSpPr/>
          <p:nvPr/>
        </p:nvGrpSpPr>
        <p:grpSpPr>
          <a:xfrm>
            <a:off x="1813302" y="139485"/>
            <a:ext cx="9355013" cy="663168"/>
            <a:chOff x="456594" y="302639"/>
            <a:chExt cx="9654953" cy="605666"/>
          </a:xfrm>
        </p:grpSpPr>
        <p:sp>
          <p:nvSpPr>
            <p:cNvPr id="5" name="Rectangle 4">
              <a:extLst>
                <a:ext uri="{FF2B5EF4-FFF2-40B4-BE49-F238E27FC236}">
                  <a16:creationId xmlns:a16="http://schemas.microsoft.com/office/drawing/2014/main" id="{5408F4B9-1F04-6E4E-8C73-0E82501482C0}"/>
                </a:ext>
              </a:extLst>
            </p:cNvPr>
            <p:cNvSpPr/>
            <p:nvPr/>
          </p:nvSpPr>
          <p:spPr>
            <a:xfrm>
              <a:off x="456594" y="302639"/>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AB4D7EE3-52E6-3A42-A55D-E6D4E9E4C26D}"/>
                </a:ext>
              </a:extLst>
            </p:cNvPr>
            <p:cNvSpPr txBox="1"/>
            <p:nvPr/>
          </p:nvSpPr>
          <p:spPr>
            <a:xfrm>
              <a:off x="456594" y="302639"/>
              <a:ext cx="9654953"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err="1"/>
                <a:t>Lịch</a:t>
              </a:r>
              <a:r>
                <a:rPr lang="en-US" sz="2300" kern="1200" dirty="0"/>
                <a:t> </a:t>
              </a:r>
              <a:r>
                <a:rPr lang="en-US" sz="2300" kern="1200" dirty="0" err="1"/>
                <a:t>sử</a:t>
              </a:r>
              <a:endParaRPr lang="en-US" sz="2300" kern="1200" dirty="0"/>
            </a:p>
          </p:txBody>
        </p:sp>
      </p:grpSp>
      <p:sp>
        <p:nvSpPr>
          <p:cNvPr id="7" name="Oval 6">
            <a:extLst>
              <a:ext uri="{FF2B5EF4-FFF2-40B4-BE49-F238E27FC236}">
                <a16:creationId xmlns:a16="http://schemas.microsoft.com/office/drawing/2014/main" id="{681810B1-CDD7-1843-89AE-D0E4915A2441}"/>
              </a:ext>
            </a:extLst>
          </p:cNvPr>
          <p:cNvSpPr/>
          <p:nvPr/>
        </p:nvSpPr>
        <p:spPr>
          <a:xfrm>
            <a:off x="1251678" y="91593"/>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2</a:t>
            </a:r>
          </a:p>
        </p:txBody>
      </p:sp>
      <p:grpSp>
        <p:nvGrpSpPr>
          <p:cNvPr id="8" name="object 3">
            <a:extLst>
              <a:ext uri="{FF2B5EF4-FFF2-40B4-BE49-F238E27FC236}">
                <a16:creationId xmlns:a16="http://schemas.microsoft.com/office/drawing/2014/main" id="{5F1D832A-E451-FC49-8D51-9A3E642FB6D1}"/>
              </a:ext>
            </a:extLst>
          </p:cNvPr>
          <p:cNvGrpSpPr/>
          <p:nvPr/>
        </p:nvGrpSpPr>
        <p:grpSpPr>
          <a:xfrm>
            <a:off x="2563691" y="2662594"/>
            <a:ext cx="7854234" cy="1847619"/>
            <a:chOff x="805433" y="2731770"/>
            <a:chExt cx="8312784" cy="1852930"/>
          </a:xfrm>
        </p:grpSpPr>
        <p:sp>
          <p:nvSpPr>
            <p:cNvPr id="9" name="object 4">
              <a:extLst>
                <a:ext uri="{FF2B5EF4-FFF2-40B4-BE49-F238E27FC236}">
                  <a16:creationId xmlns:a16="http://schemas.microsoft.com/office/drawing/2014/main" id="{ECEBE9F5-A440-6D41-85DE-3E113E522660}"/>
                </a:ext>
              </a:extLst>
            </p:cNvPr>
            <p:cNvSpPr/>
            <p:nvPr/>
          </p:nvSpPr>
          <p:spPr>
            <a:xfrm>
              <a:off x="810005" y="2743200"/>
              <a:ext cx="8301355" cy="1828800"/>
            </a:xfrm>
            <a:custGeom>
              <a:avLst/>
              <a:gdLst/>
              <a:ahLst/>
              <a:cxnLst/>
              <a:rect l="l" t="t" r="r" b="b"/>
              <a:pathLst>
                <a:path w="8301355" h="1828800">
                  <a:moveTo>
                    <a:pt x="8301228" y="914400"/>
                  </a:moveTo>
                  <a:lnTo>
                    <a:pt x="7386828" y="0"/>
                  </a:lnTo>
                  <a:lnTo>
                    <a:pt x="7386828" y="457200"/>
                  </a:lnTo>
                  <a:lnTo>
                    <a:pt x="0" y="457200"/>
                  </a:lnTo>
                  <a:lnTo>
                    <a:pt x="0" y="1371600"/>
                  </a:lnTo>
                  <a:lnTo>
                    <a:pt x="7386828" y="1371600"/>
                  </a:lnTo>
                  <a:lnTo>
                    <a:pt x="7386828" y="1828800"/>
                  </a:lnTo>
                  <a:lnTo>
                    <a:pt x="8301228" y="914400"/>
                  </a:lnTo>
                  <a:close/>
                </a:path>
              </a:pathLst>
            </a:custGeom>
            <a:solidFill>
              <a:srgbClr val="810C15"/>
            </a:solidFill>
          </p:spPr>
          <p:txBody>
            <a:bodyPr wrap="square" lIns="0" tIns="0" rIns="0" bIns="0" rtlCol="0"/>
            <a:lstStyle/>
            <a:p>
              <a:endParaRPr/>
            </a:p>
          </p:txBody>
        </p:sp>
        <p:sp>
          <p:nvSpPr>
            <p:cNvPr id="10" name="object 5">
              <a:extLst>
                <a:ext uri="{FF2B5EF4-FFF2-40B4-BE49-F238E27FC236}">
                  <a16:creationId xmlns:a16="http://schemas.microsoft.com/office/drawing/2014/main" id="{13940644-365F-2F43-8CF3-B61ABDB5B8A2}"/>
                </a:ext>
              </a:extLst>
            </p:cNvPr>
            <p:cNvSpPr/>
            <p:nvPr/>
          </p:nvSpPr>
          <p:spPr>
            <a:xfrm>
              <a:off x="805433" y="2731770"/>
              <a:ext cx="8312784" cy="1852930"/>
            </a:xfrm>
            <a:custGeom>
              <a:avLst/>
              <a:gdLst/>
              <a:ahLst/>
              <a:cxnLst/>
              <a:rect l="l" t="t" r="r" b="b"/>
              <a:pathLst>
                <a:path w="8312784" h="1852929">
                  <a:moveTo>
                    <a:pt x="7391400" y="464057"/>
                  </a:moveTo>
                  <a:lnTo>
                    <a:pt x="0" y="464058"/>
                  </a:lnTo>
                  <a:lnTo>
                    <a:pt x="0" y="1388364"/>
                  </a:lnTo>
                  <a:lnTo>
                    <a:pt x="4572" y="1388364"/>
                  </a:lnTo>
                  <a:lnTo>
                    <a:pt x="4572" y="473964"/>
                  </a:lnTo>
                  <a:lnTo>
                    <a:pt x="9143" y="468630"/>
                  </a:lnTo>
                  <a:lnTo>
                    <a:pt x="9143" y="473964"/>
                  </a:lnTo>
                  <a:lnTo>
                    <a:pt x="7386828" y="473963"/>
                  </a:lnTo>
                  <a:lnTo>
                    <a:pt x="7386828" y="468629"/>
                  </a:lnTo>
                  <a:lnTo>
                    <a:pt x="7391400" y="464057"/>
                  </a:lnTo>
                  <a:close/>
                </a:path>
                <a:path w="8312784" h="1852929">
                  <a:moveTo>
                    <a:pt x="9143" y="473964"/>
                  </a:moveTo>
                  <a:lnTo>
                    <a:pt x="9143" y="468630"/>
                  </a:lnTo>
                  <a:lnTo>
                    <a:pt x="4572" y="473964"/>
                  </a:lnTo>
                  <a:lnTo>
                    <a:pt x="9143" y="473964"/>
                  </a:lnTo>
                  <a:close/>
                </a:path>
                <a:path w="8312784" h="1852929">
                  <a:moveTo>
                    <a:pt x="9143" y="1378458"/>
                  </a:moveTo>
                  <a:lnTo>
                    <a:pt x="9143" y="473964"/>
                  </a:lnTo>
                  <a:lnTo>
                    <a:pt x="4572" y="473964"/>
                  </a:lnTo>
                  <a:lnTo>
                    <a:pt x="4572" y="1378458"/>
                  </a:lnTo>
                  <a:lnTo>
                    <a:pt x="9143" y="1378458"/>
                  </a:lnTo>
                  <a:close/>
                </a:path>
                <a:path w="8312784" h="1852929">
                  <a:moveTo>
                    <a:pt x="7395972" y="1828800"/>
                  </a:moveTo>
                  <a:lnTo>
                    <a:pt x="7395972" y="1378457"/>
                  </a:lnTo>
                  <a:lnTo>
                    <a:pt x="4572" y="1378458"/>
                  </a:lnTo>
                  <a:lnTo>
                    <a:pt x="9143" y="1383029"/>
                  </a:lnTo>
                  <a:lnTo>
                    <a:pt x="9143" y="1388364"/>
                  </a:lnTo>
                  <a:lnTo>
                    <a:pt x="7386828" y="1388363"/>
                  </a:lnTo>
                  <a:lnTo>
                    <a:pt x="7386828" y="1383029"/>
                  </a:lnTo>
                  <a:lnTo>
                    <a:pt x="7391400" y="1388363"/>
                  </a:lnTo>
                  <a:lnTo>
                    <a:pt x="7391400" y="1833372"/>
                  </a:lnTo>
                  <a:lnTo>
                    <a:pt x="7395972" y="1828800"/>
                  </a:lnTo>
                  <a:close/>
                </a:path>
                <a:path w="8312784" h="1852929">
                  <a:moveTo>
                    <a:pt x="9143" y="1388364"/>
                  </a:moveTo>
                  <a:lnTo>
                    <a:pt x="9143" y="1383029"/>
                  </a:lnTo>
                  <a:lnTo>
                    <a:pt x="4572" y="1378458"/>
                  </a:lnTo>
                  <a:lnTo>
                    <a:pt x="4572" y="1388364"/>
                  </a:lnTo>
                  <a:lnTo>
                    <a:pt x="9143" y="1388364"/>
                  </a:lnTo>
                  <a:close/>
                </a:path>
                <a:path w="8312784" h="1852929">
                  <a:moveTo>
                    <a:pt x="8312658" y="925829"/>
                  </a:moveTo>
                  <a:lnTo>
                    <a:pt x="7386828" y="0"/>
                  </a:lnTo>
                  <a:lnTo>
                    <a:pt x="7386828" y="464057"/>
                  </a:lnTo>
                  <a:lnTo>
                    <a:pt x="7387590" y="464057"/>
                  </a:lnTo>
                  <a:lnTo>
                    <a:pt x="7387590" y="15239"/>
                  </a:lnTo>
                  <a:lnTo>
                    <a:pt x="7395972" y="11429"/>
                  </a:lnTo>
                  <a:lnTo>
                    <a:pt x="7395972" y="23621"/>
                  </a:lnTo>
                  <a:lnTo>
                    <a:pt x="8298561" y="926210"/>
                  </a:lnTo>
                  <a:lnTo>
                    <a:pt x="8301990" y="922781"/>
                  </a:lnTo>
                  <a:lnTo>
                    <a:pt x="8301990" y="936506"/>
                  </a:lnTo>
                  <a:lnTo>
                    <a:pt x="8312658" y="925829"/>
                  </a:lnTo>
                  <a:close/>
                </a:path>
                <a:path w="8312784" h="1852929">
                  <a:moveTo>
                    <a:pt x="7391400" y="473963"/>
                  </a:moveTo>
                  <a:lnTo>
                    <a:pt x="7391400" y="464057"/>
                  </a:lnTo>
                  <a:lnTo>
                    <a:pt x="7386828" y="468629"/>
                  </a:lnTo>
                  <a:lnTo>
                    <a:pt x="7386828" y="473963"/>
                  </a:lnTo>
                  <a:lnTo>
                    <a:pt x="7391400" y="473963"/>
                  </a:lnTo>
                  <a:close/>
                </a:path>
                <a:path w="8312784" h="1852929">
                  <a:moveTo>
                    <a:pt x="7391400" y="1388363"/>
                  </a:moveTo>
                  <a:lnTo>
                    <a:pt x="7386828" y="1383029"/>
                  </a:lnTo>
                  <a:lnTo>
                    <a:pt x="7386828" y="1388363"/>
                  </a:lnTo>
                  <a:lnTo>
                    <a:pt x="7391400" y="1388363"/>
                  </a:lnTo>
                  <a:close/>
                </a:path>
                <a:path w="8312784" h="1852929">
                  <a:moveTo>
                    <a:pt x="7391400" y="1833372"/>
                  </a:moveTo>
                  <a:lnTo>
                    <a:pt x="7391400" y="1388363"/>
                  </a:lnTo>
                  <a:lnTo>
                    <a:pt x="7386828" y="1388363"/>
                  </a:lnTo>
                  <a:lnTo>
                    <a:pt x="7386828" y="1852421"/>
                  </a:lnTo>
                  <a:lnTo>
                    <a:pt x="7387590" y="1851659"/>
                  </a:lnTo>
                  <a:lnTo>
                    <a:pt x="7387590" y="1837181"/>
                  </a:lnTo>
                  <a:lnTo>
                    <a:pt x="7391400" y="1833372"/>
                  </a:lnTo>
                  <a:close/>
                </a:path>
                <a:path w="8312784" h="1852929">
                  <a:moveTo>
                    <a:pt x="7395972" y="23621"/>
                  </a:moveTo>
                  <a:lnTo>
                    <a:pt x="7395972" y="11429"/>
                  </a:lnTo>
                  <a:lnTo>
                    <a:pt x="7387590" y="15239"/>
                  </a:lnTo>
                  <a:lnTo>
                    <a:pt x="7395972" y="23621"/>
                  </a:lnTo>
                  <a:close/>
                </a:path>
                <a:path w="8312784" h="1852929">
                  <a:moveTo>
                    <a:pt x="7395972" y="473963"/>
                  </a:moveTo>
                  <a:lnTo>
                    <a:pt x="7395972" y="23621"/>
                  </a:lnTo>
                  <a:lnTo>
                    <a:pt x="7387590" y="15239"/>
                  </a:lnTo>
                  <a:lnTo>
                    <a:pt x="7387590" y="464057"/>
                  </a:lnTo>
                  <a:lnTo>
                    <a:pt x="7391400" y="464057"/>
                  </a:lnTo>
                  <a:lnTo>
                    <a:pt x="7391400" y="473963"/>
                  </a:lnTo>
                  <a:lnTo>
                    <a:pt x="7395972" y="473963"/>
                  </a:lnTo>
                  <a:close/>
                </a:path>
                <a:path w="8312784" h="1852929">
                  <a:moveTo>
                    <a:pt x="8301990" y="936506"/>
                  </a:moveTo>
                  <a:lnTo>
                    <a:pt x="8301990" y="929639"/>
                  </a:lnTo>
                  <a:lnTo>
                    <a:pt x="8298561" y="926210"/>
                  </a:lnTo>
                  <a:lnTo>
                    <a:pt x="7387590" y="1837181"/>
                  </a:lnTo>
                  <a:lnTo>
                    <a:pt x="7395972" y="1840229"/>
                  </a:lnTo>
                  <a:lnTo>
                    <a:pt x="7395972" y="1843270"/>
                  </a:lnTo>
                  <a:lnTo>
                    <a:pt x="8301990" y="936506"/>
                  </a:lnTo>
                  <a:close/>
                </a:path>
                <a:path w="8312784" h="1852929">
                  <a:moveTo>
                    <a:pt x="7395972" y="1843270"/>
                  </a:moveTo>
                  <a:lnTo>
                    <a:pt x="7395972" y="1840229"/>
                  </a:lnTo>
                  <a:lnTo>
                    <a:pt x="7387590" y="1837181"/>
                  </a:lnTo>
                  <a:lnTo>
                    <a:pt x="7387590" y="1851659"/>
                  </a:lnTo>
                  <a:lnTo>
                    <a:pt x="7395972" y="1843270"/>
                  </a:lnTo>
                  <a:close/>
                </a:path>
                <a:path w="8312784" h="1852929">
                  <a:moveTo>
                    <a:pt x="8301990" y="929639"/>
                  </a:moveTo>
                  <a:lnTo>
                    <a:pt x="8301990" y="922781"/>
                  </a:lnTo>
                  <a:lnTo>
                    <a:pt x="8298561" y="926210"/>
                  </a:lnTo>
                  <a:lnTo>
                    <a:pt x="8301990" y="929639"/>
                  </a:lnTo>
                  <a:close/>
                </a:path>
              </a:pathLst>
            </a:custGeom>
            <a:solidFill>
              <a:srgbClr val="000000"/>
            </a:solidFill>
          </p:spPr>
          <p:txBody>
            <a:bodyPr wrap="square" lIns="0" tIns="0" rIns="0" bIns="0" rtlCol="0"/>
            <a:lstStyle/>
            <a:p>
              <a:endParaRPr/>
            </a:p>
          </p:txBody>
        </p:sp>
        <p:sp>
          <p:nvSpPr>
            <p:cNvPr id="11" name="object 6">
              <a:extLst>
                <a:ext uri="{FF2B5EF4-FFF2-40B4-BE49-F238E27FC236}">
                  <a16:creationId xmlns:a16="http://schemas.microsoft.com/office/drawing/2014/main" id="{E727D9D6-0545-2C4F-80B3-E6E96821F700}"/>
                </a:ext>
              </a:extLst>
            </p:cNvPr>
            <p:cNvSpPr/>
            <p:nvPr/>
          </p:nvSpPr>
          <p:spPr>
            <a:xfrm>
              <a:off x="1488185" y="3429000"/>
              <a:ext cx="457200" cy="457200"/>
            </a:xfrm>
            <a:custGeom>
              <a:avLst/>
              <a:gdLst/>
              <a:ahLst/>
              <a:cxnLst/>
              <a:rect l="l" t="t" r="r" b="b"/>
              <a:pathLst>
                <a:path w="457200" h="457200">
                  <a:moveTo>
                    <a:pt x="457200" y="228599"/>
                  </a:moveTo>
                  <a:lnTo>
                    <a:pt x="452534" y="182679"/>
                  </a:lnTo>
                  <a:lnTo>
                    <a:pt x="439162" y="139838"/>
                  </a:lnTo>
                  <a:lnTo>
                    <a:pt x="418020" y="101017"/>
                  </a:lnTo>
                  <a:lnTo>
                    <a:pt x="390048" y="67151"/>
                  </a:lnTo>
                  <a:lnTo>
                    <a:pt x="356182" y="39179"/>
                  </a:lnTo>
                  <a:lnTo>
                    <a:pt x="317361" y="18037"/>
                  </a:lnTo>
                  <a:lnTo>
                    <a:pt x="274520" y="4665"/>
                  </a:lnTo>
                  <a:lnTo>
                    <a:pt x="228600" y="0"/>
                  </a:lnTo>
                  <a:lnTo>
                    <a:pt x="182460" y="4665"/>
                  </a:lnTo>
                  <a:lnTo>
                    <a:pt x="139517" y="18037"/>
                  </a:lnTo>
                  <a:lnTo>
                    <a:pt x="100682" y="39179"/>
                  </a:lnTo>
                  <a:lnTo>
                    <a:pt x="66865" y="67151"/>
                  </a:lnTo>
                  <a:lnTo>
                    <a:pt x="38978" y="101017"/>
                  </a:lnTo>
                  <a:lnTo>
                    <a:pt x="17930" y="139838"/>
                  </a:lnTo>
                  <a:lnTo>
                    <a:pt x="4634" y="182679"/>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520" y="452565"/>
                  </a:lnTo>
                  <a:lnTo>
                    <a:pt x="317361" y="439269"/>
                  </a:lnTo>
                  <a:lnTo>
                    <a:pt x="356182" y="418221"/>
                  </a:lnTo>
                  <a:lnTo>
                    <a:pt x="390048" y="390334"/>
                  </a:lnTo>
                  <a:lnTo>
                    <a:pt x="418020" y="356517"/>
                  </a:lnTo>
                  <a:lnTo>
                    <a:pt x="439162" y="317682"/>
                  </a:lnTo>
                  <a:lnTo>
                    <a:pt x="452534" y="274739"/>
                  </a:lnTo>
                  <a:lnTo>
                    <a:pt x="457200" y="228599"/>
                  </a:lnTo>
                  <a:close/>
                </a:path>
              </a:pathLst>
            </a:custGeom>
            <a:solidFill>
              <a:srgbClr val="FFFFFF"/>
            </a:solidFill>
          </p:spPr>
          <p:txBody>
            <a:bodyPr wrap="square" lIns="0" tIns="0" rIns="0" bIns="0" rtlCol="0"/>
            <a:lstStyle/>
            <a:p>
              <a:endParaRPr/>
            </a:p>
          </p:txBody>
        </p:sp>
        <p:sp>
          <p:nvSpPr>
            <p:cNvPr id="12" name="object 7">
              <a:extLst>
                <a:ext uri="{FF2B5EF4-FFF2-40B4-BE49-F238E27FC236}">
                  <a16:creationId xmlns:a16="http://schemas.microsoft.com/office/drawing/2014/main" id="{62BE6BB0-63B2-5E40-B349-D1F1D287CD8C}"/>
                </a:ext>
              </a:extLst>
            </p:cNvPr>
            <p:cNvSpPr/>
            <p:nvPr/>
          </p:nvSpPr>
          <p:spPr>
            <a:xfrm>
              <a:off x="1482851" y="3425696"/>
              <a:ext cx="467359" cy="465455"/>
            </a:xfrm>
            <a:custGeom>
              <a:avLst/>
              <a:gdLst/>
              <a:ahLst/>
              <a:cxnLst/>
              <a:rect l="l" t="t" r="r" b="b"/>
              <a:pathLst>
                <a:path w="467360" h="465454">
                  <a:moveTo>
                    <a:pt x="467106" y="231903"/>
                  </a:moveTo>
                  <a:lnTo>
                    <a:pt x="456726" y="166624"/>
                  </a:lnTo>
                  <a:lnTo>
                    <a:pt x="442687" y="129595"/>
                  </a:lnTo>
                  <a:lnTo>
                    <a:pt x="401494" y="69425"/>
                  </a:lnTo>
                  <a:lnTo>
                    <a:pt x="346880" y="27769"/>
                  </a:lnTo>
                  <a:lnTo>
                    <a:pt x="283720" y="4627"/>
                  </a:lnTo>
                  <a:lnTo>
                    <a:pt x="250460" y="0"/>
                  </a:lnTo>
                  <a:lnTo>
                    <a:pt x="216892" y="0"/>
                  </a:lnTo>
                  <a:lnTo>
                    <a:pt x="151272" y="13886"/>
                  </a:lnTo>
                  <a:lnTo>
                    <a:pt x="91737" y="46286"/>
                  </a:lnTo>
                  <a:lnTo>
                    <a:pt x="43164" y="97199"/>
                  </a:lnTo>
                  <a:lnTo>
                    <a:pt x="10428" y="166625"/>
                  </a:lnTo>
                  <a:lnTo>
                    <a:pt x="1523" y="208281"/>
                  </a:lnTo>
                  <a:lnTo>
                    <a:pt x="0" y="232665"/>
                  </a:lnTo>
                  <a:lnTo>
                    <a:pt x="1524" y="256287"/>
                  </a:lnTo>
                  <a:lnTo>
                    <a:pt x="3048" y="267717"/>
                  </a:lnTo>
                  <a:lnTo>
                    <a:pt x="9906" y="293283"/>
                  </a:lnTo>
                  <a:lnTo>
                    <a:pt x="9905" y="220473"/>
                  </a:lnTo>
                  <a:lnTo>
                    <a:pt x="10667" y="209043"/>
                  </a:lnTo>
                  <a:lnTo>
                    <a:pt x="20331" y="166102"/>
                  </a:lnTo>
                  <a:lnTo>
                    <a:pt x="35607" y="128385"/>
                  </a:lnTo>
                  <a:lnTo>
                    <a:pt x="55775" y="95874"/>
                  </a:lnTo>
                  <a:lnTo>
                    <a:pt x="107920" y="46397"/>
                  </a:lnTo>
                  <a:lnTo>
                    <a:pt x="171022" y="17524"/>
                  </a:lnTo>
                  <a:lnTo>
                    <a:pt x="239334" y="9108"/>
                  </a:lnTo>
                  <a:lnTo>
                    <a:pt x="273649" y="12526"/>
                  </a:lnTo>
                  <a:lnTo>
                    <a:pt x="339008" y="34522"/>
                  </a:lnTo>
                  <a:lnTo>
                    <a:pt x="395215" y="76609"/>
                  </a:lnTo>
                  <a:lnTo>
                    <a:pt x="436527" y="138642"/>
                  </a:lnTo>
                  <a:lnTo>
                    <a:pt x="449803" y="177092"/>
                  </a:lnTo>
                  <a:lnTo>
                    <a:pt x="457200" y="220473"/>
                  </a:lnTo>
                  <a:lnTo>
                    <a:pt x="457200" y="294316"/>
                  </a:lnTo>
                  <a:lnTo>
                    <a:pt x="462348" y="275314"/>
                  </a:lnTo>
                  <a:lnTo>
                    <a:pt x="467106" y="231903"/>
                  </a:lnTo>
                  <a:close/>
                </a:path>
                <a:path w="467360" h="465454">
                  <a:moveTo>
                    <a:pt x="457200" y="294316"/>
                  </a:moveTo>
                  <a:lnTo>
                    <a:pt x="457200" y="244095"/>
                  </a:lnTo>
                  <a:lnTo>
                    <a:pt x="450019" y="286553"/>
                  </a:lnTo>
                  <a:lnTo>
                    <a:pt x="437142" y="324348"/>
                  </a:lnTo>
                  <a:lnTo>
                    <a:pt x="397020" y="385808"/>
                  </a:lnTo>
                  <a:lnTo>
                    <a:pt x="342284" y="428194"/>
                  </a:lnTo>
                  <a:lnTo>
                    <a:pt x="278385" y="451224"/>
                  </a:lnTo>
                  <a:lnTo>
                    <a:pt x="244702" y="455392"/>
                  </a:lnTo>
                  <a:lnTo>
                    <a:pt x="210771" y="454617"/>
                  </a:lnTo>
                  <a:lnTo>
                    <a:pt x="144895" y="438091"/>
                  </a:lnTo>
                  <a:lnTo>
                    <a:pt x="86206" y="401366"/>
                  </a:lnTo>
                  <a:lnTo>
                    <a:pt x="40155" y="344161"/>
                  </a:lnTo>
                  <a:lnTo>
                    <a:pt x="23572" y="307789"/>
                  </a:lnTo>
                  <a:lnTo>
                    <a:pt x="12192" y="266193"/>
                  </a:lnTo>
                  <a:lnTo>
                    <a:pt x="9906" y="243333"/>
                  </a:lnTo>
                  <a:lnTo>
                    <a:pt x="9906" y="293283"/>
                  </a:lnTo>
                  <a:lnTo>
                    <a:pt x="30739" y="346764"/>
                  </a:lnTo>
                  <a:lnTo>
                    <a:pt x="76270" y="405360"/>
                  </a:lnTo>
                  <a:lnTo>
                    <a:pt x="134496" y="443889"/>
                  </a:lnTo>
                  <a:lnTo>
                    <a:pt x="200272" y="462739"/>
                  </a:lnTo>
                  <a:lnTo>
                    <a:pt x="234384" y="464904"/>
                  </a:lnTo>
                  <a:lnTo>
                    <a:pt x="268454" y="462295"/>
                  </a:lnTo>
                  <a:lnTo>
                    <a:pt x="333897" y="442944"/>
                  </a:lnTo>
                  <a:lnTo>
                    <a:pt x="391457" y="405073"/>
                  </a:lnTo>
                  <a:lnTo>
                    <a:pt x="435989" y="349068"/>
                  </a:lnTo>
                  <a:lnTo>
                    <a:pt x="451762" y="314385"/>
                  </a:lnTo>
                  <a:lnTo>
                    <a:pt x="457200" y="294316"/>
                  </a:lnTo>
                  <a:close/>
                </a:path>
              </a:pathLst>
            </a:custGeom>
            <a:solidFill>
              <a:srgbClr val="000000"/>
            </a:solidFill>
          </p:spPr>
          <p:txBody>
            <a:bodyPr wrap="square" lIns="0" tIns="0" rIns="0" bIns="0" rtlCol="0"/>
            <a:lstStyle/>
            <a:p>
              <a:endParaRPr/>
            </a:p>
          </p:txBody>
        </p:sp>
        <p:sp>
          <p:nvSpPr>
            <p:cNvPr id="13" name="object 8">
              <a:extLst>
                <a:ext uri="{FF2B5EF4-FFF2-40B4-BE49-F238E27FC236}">
                  <a16:creationId xmlns:a16="http://schemas.microsoft.com/office/drawing/2014/main" id="{C90170D2-F629-CD4C-B160-F35551556F93}"/>
                </a:ext>
              </a:extLst>
            </p:cNvPr>
            <p:cNvSpPr/>
            <p:nvPr/>
          </p:nvSpPr>
          <p:spPr>
            <a:xfrm>
              <a:off x="3621785" y="3429000"/>
              <a:ext cx="457200" cy="457200"/>
            </a:xfrm>
            <a:custGeom>
              <a:avLst/>
              <a:gdLst/>
              <a:ahLst/>
              <a:cxnLst/>
              <a:rect l="l" t="t" r="r" b="b"/>
              <a:pathLst>
                <a:path w="457200" h="457200">
                  <a:moveTo>
                    <a:pt x="457200" y="228599"/>
                  </a:moveTo>
                  <a:lnTo>
                    <a:pt x="452534" y="182679"/>
                  </a:lnTo>
                  <a:lnTo>
                    <a:pt x="439162" y="139838"/>
                  </a:lnTo>
                  <a:lnTo>
                    <a:pt x="418020" y="101017"/>
                  </a:lnTo>
                  <a:lnTo>
                    <a:pt x="390048" y="67151"/>
                  </a:lnTo>
                  <a:lnTo>
                    <a:pt x="356182" y="39179"/>
                  </a:lnTo>
                  <a:lnTo>
                    <a:pt x="317361" y="18037"/>
                  </a:lnTo>
                  <a:lnTo>
                    <a:pt x="274520" y="4665"/>
                  </a:lnTo>
                  <a:lnTo>
                    <a:pt x="228600" y="0"/>
                  </a:lnTo>
                  <a:lnTo>
                    <a:pt x="182460" y="4665"/>
                  </a:lnTo>
                  <a:lnTo>
                    <a:pt x="139517" y="18037"/>
                  </a:lnTo>
                  <a:lnTo>
                    <a:pt x="100682" y="39179"/>
                  </a:lnTo>
                  <a:lnTo>
                    <a:pt x="66865" y="67151"/>
                  </a:lnTo>
                  <a:lnTo>
                    <a:pt x="38978" y="101017"/>
                  </a:lnTo>
                  <a:lnTo>
                    <a:pt x="17930" y="139838"/>
                  </a:lnTo>
                  <a:lnTo>
                    <a:pt x="4634" y="182679"/>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520" y="452565"/>
                  </a:lnTo>
                  <a:lnTo>
                    <a:pt x="317361" y="439269"/>
                  </a:lnTo>
                  <a:lnTo>
                    <a:pt x="356182" y="418221"/>
                  </a:lnTo>
                  <a:lnTo>
                    <a:pt x="390048" y="390334"/>
                  </a:lnTo>
                  <a:lnTo>
                    <a:pt x="418020" y="356517"/>
                  </a:lnTo>
                  <a:lnTo>
                    <a:pt x="439162" y="317682"/>
                  </a:lnTo>
                  <a:lnTo>
                    <a:pt x="452534" y="274739"/>
                  </a:lnTo>
                  <a:lnTo>
                    <a:pt x="457200" y="228599"/>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FBEAA2D7-00BF-414B-917A-04E481575F60}"/>
                </a:ext>
              </a:extLst>
            </p:cNvPr>
            <p:cNvSpPr/>
            <p:nvPr/>
          </p:nvSpPr>
          <p:spPr>
            <a:xfrm>
              <a:off x="3616451" y="3425724"/>
              <a:ext cx="467359" cy="465455"/>
            </a:xfrm>
            <a:custGeom>
              <a:avLst/>
              <a:gdLst/>
              <a:ahLst/>
              <a:cxnLst/>
              <a:rect l="l" t="t" r="r" b="b"/>
              <a:pathLst>
                <a:path w="467360" h="465454">
                  <a:moveTo>
                    <a:pt x="467106" y="231875"/>
                  </a:moveTo>
                  <a:lnTo>
                    <a:pt x="456740" y="166605"/>
                  </a:lnTo>
                  <a:lnTo>
                    <a:pt x="442710" y="129584"/>
                  </a:lnTo>
                  <a:lnTo>
                    <a:pt x="401524" y="69423"/>
                  </a:lnTo>
                  <a:lnTo>
                    <a:pt x="346904" y="27772"/>
                  </a:lnTo>
                  <a:lnTo>
                    <a:pt x="283732" y="4630"/>
                  </a:lnTo>
                  <a:lnTo>
                    <a:pt x="216888" y="0"/>
                  </a:lnTo>
                  <a:lnTo>
                    <a:pt x="183615" y="4626"/>
                  </a:lnTo>
                  <a:lnTo>
                    <a:pt x="120415" y="27763"/>
                  </a:lnTo>
                  <a:lnTo>
                    <a:pt x="65746" y="69412"/>
                  </a:lnTo>
                  <a:lnTo>
                    <a:pt x="24489" y="129575"/>
                  </a:lnTo>
                  <a:lnTo>
                    <a:pt x="10414" y="166600"/>
                  </a:lnTo>
                  <a:lnTo>
                    <a:pt x="1523" y="208253"/>
                  </a:lnTo>
                  <a:lnTo>
                    <a:pt x="0" y="232637"/>
                  </a:lnTo>
                  <a:lnTo>
                    <a:pt x="1524" y="256259"/>
                  </a:lnTo>
                  <a:lnTo>
                    <a:pt x="3048" y="267689"/>
                  </a:lnTo>
                  <a:lnTo>
                    <a:pt x="9906" y="293255"/>
                  </a:lnTo>
                  <a:lnTo>
                    <a:pt x="9905" y="220445"/>
                  </a:lnTo>
                  <a:lnTo>
                    <a:pt x="10667" y="209015"/>
                  </a:lnTo>
                  <a:lnTo>
                    <a:pt x="20331" y="166074"/>
                  </a:lnTo>
                  <a:lnTo>
                    <a:pt x="35607" y="128357"/>
                  </a:lnTo>
                  <a:lnTo>
                    <a:pt x="55775" y="95846"/>
                  </a:lnTo>
                  <a:lnTo>
                    <a:pt x="107920" y="46369"/>
                  </a:lnTo>
                  <a:lnTo>
                    <a:pt x="171022" y="17496"/>
                  </a:lnTo>
                  <a:lnTo>
                    <a:pt x="239334" y="9080"/>
                  </a:lnTo>
                  <a:lnTo>
                    <a:pt x="273649" y="12498"/>
                  </a:lnTo>
                  <a:lnTo>
                    <a:pt x="339008" y="34494"/>
                  </a:lnTo>
                  <a:lnTo>
                    <a:pt x="395215" y="76581"/>
                  </a:lnTo>
                  <a:lnTo>
                    <a:pt x="436527" y="138614"/>
                  </a:lnTo>
                  <a:lnTo>
                    <a:pt x="449803" y="177064"/>
                  </a:lnTo>
                  <a:lnTo>
                    <a:pt x="457200" y="220445"/>
                  </a:lnTo>
                  <a:lnTo>
                    <a:pt x="457200" y="294288"/>
                  </a:lnTo>
                  <a:lnTo>
                    <a:pt x="462348" y="275286"/>
                  </a:lnTo>
                  <a:lnTo>
                    <a:pt x="467106" y="231875"/>
                  </a:lnTo>
                  <a:close/>
                </a:path>
                <a:path w="467360" h="465454">
                  <a:moveTo>
                    <a:pt x="457200" y="294288"/>
                  </a:moveTo>
                  <a:lnTo>
                    <a:pt x="457200" y="244067"/>
                  </a:lnTo>
                  <a:lnTo>
                    <a:pt x="450019" y="286525"/>
                  </a:lnTo>
                  <a:lnTo>
                    <a:pt x="437142" y="324320"/>
                  </a:lnTo>
                  <a:lnTo>
                    <a:pt x="397020" y="385780"/>
                  </a:lnTo>
                  <a:lnTo>
                    <a:pt x="342284" y="428166"/>
                  </a:lnTo>
                  <a:lnTo>
                    <a:pt x="278385" y="451196"/>
                  </a:lnTo>
                  <a:lnTo>
                    <a:pt x="244702" y="455364"/>
                  </a:lnTo>
                  <a:lnTo>
                    <a:pt x="210771" y="454589"/>
                  </a:lnTo>
                  <a:lnTo>
                    <a:pt x="144895" y="438063"/>
                  </a:lnTo>
                  <a:lnTo>
                    <a:pt x="86206" y="401338"/>
                  </a:lnTo>
                  <a:lnTo>
                    <a:pt x="40155" y="344133"/>
                  </a:lnTo>
                  <a:lnTo>
                    <a:pt x="23572" y="307761"/>
                  </a:lnTo>
                  <a:lnTo>
                    <a:pt x="12192" y="266165"/>
                  </a:lnTo>
                  <a:lnTo>
                    <a:pt x="9906" y="243305"/>
                  </a:lnTo>
                  <a:lnTo>
                    <a:pt x="9906" y="293255"/>
                  </a:lnTo>
                  <a:lnTo>
                    <a:pt x="30739" y="346736"/>
                  </a:lnTo>
                  <a:lnTo>
                    <a:pt x="76270" y="405332"/>
                  </a:lnTo>
                  <a:lnTo>
                    <a:pt x="134496" y="443861"/>
                  </a:lnTo>
                  <a:lnTo>
                    <a:pt x="200272" y="462711"/>
                  </a:lnTo>
                  <a:lnTo>
                    <a:pt x="234384" y="464876"/>
                  </a:lnTo>
                  <a:lnTo>
                    <a:pt x="268454" y="462267"/>
                  </a:lnTo>
                  <a:lnTo>
                    <a:pt x="333897" y="442916"/>
                  </a:lnTo>
                  <a:lnTo>
                    <a:pt x="391457" y="405045"/>
                  </a:lnTo>
                  <a:lnTo>
                    <a:pt x="435989" y="349040"/>
                  </a:lnTo>
                  <a:lnTo>
                    <a:pt x="451762" y="314357"/>
                  </a:lnTo>
                  <a:lnTo>
                    <a:pt x="457200" y="294288"/>
                  </a:lnTo>
                  <a:close/>
                </a:path>
              </a:pathLst>
            </a:custGeom>
            <a:solidFill>
              <a:srgbClr val="000000"/>
            </a:solidFill>
          </p:spPr>
          <p:txBody>
            <a:bodyPr wrap="square" lIns="0" tIns="0" rIns="0" bIns="0" rtlCol="0"/>
            <a:lstStyle/>
            <a:p>
              <a:endParaRPr/>
            </a:p>
          </p:txBody>
        </p:sp>
        <p:sp>
          <p:nvSpPr>
            <p:cNvPr id="15" name="object 10">
              <a:extLst>
                <a:ext uri="{FF2B5EF4-FFF2-40B4-BE49-F238E27FC236}">
                  <a16:creationId xmlns:a16="http://schemas.microsoft.com/office/drawing/2014/main" id="{B80D3E02-7240-8A40-8013-9B347A9E98FD}"/>
                </a:ext>
              </a:extLst>
            </p:cNvPr>
            <p:cNvSpPr/>
            <p:nvPr/>
          </p:nvSpPr>
          <p:spPr>
            <a:xfrm>
              <a:off x="4503419" y="3429000"/>
              <a:ext cx="457200" cy="457200"/>
            </a:xfrm>
            <a:custGeom>
              <a:avLst/>
              <a:gdLst/>
              <a:ahLst/>
              <a:cxnLst/>
              <a:rect l="l" t="t" r="r" b="b"/>
              <a:pathLst>
                <a:path w="457200" h="457200">
                  <a:moveTo>
                    <a:pt x="457200" y="228599"/>
                  </a:moveTo>
                  <a:lnTo>
                    <a:pt x="452565" y="182679"/>
                  </a:lnTo>
                  <a:lnTo>
                    <a:pt x="439269" y="139838"/>
                  </a:lnTo>
                  <a:lnTo>
                    <a:pt x="418221" y="101017"/>
                  </a:lnTo>
                  <a:lnTo>
                    <a:pt x="390334" y="67151"/>
                  </a:lnTo>
                  <a:lnTo>
                    <a:pt x="356517" y="39179"/>
                  </a:lnTo>
                  <a:lnTo>
                    <a:pt x="317682" y="18037"/>
                  </a:lnTo>
                  <a:lnTo>
                    <a:pt x="274739" y="4665"/>
                  </a:lnTo>
                  <a:lnTo>
                    <a:pt x="228600" y="0"/>
                  </a:lnTo>
                  <a:lnTo>
                    <a:pt x="182460" y="4665"/>
                  </a:lnTo>
                  <a:lnTo>
                    <a:pt x="139517" y="18037"/>
                  </a:lnTo>
                  <a:lnTo>
                    <a:pt x="100682" y="39179"/>
                  </a:lnTo>
                  <a:lnTo>
                    <a:pt x="66865" y="67151"/>
                  </a:lnTo>
                  <a:lnTo>
                    <a:pt x="38978" y="101017"/>
                  </a:lnTo>
                  <a:lnTo>
                    <a:pt x="17930" y="139838"/>
                  </a:lnTo>
                  <a:lnTo>
                    <a:pt x="4634" y="182679"/>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599"/>
                  </a:lnTo>
                  <a:close/>
                </a:path>
              </a:pathLst>
            </a:custGeom>
            <a:solidFill>
              <a:srgbClr val="FFFFFF"/>
            </a:solidFill>
          </p:spPr>
          <p:txBody>
            <a:bodyPr wrap="square" lIns="0" tIns="0" rIns="0" bIns="0" rtlCol="0"/>
            <a:lstStyle/>
            <a:p>
              <a:endParaRPr/>
            </a:p>
          </p:txBody>
        </p:sp>
        <p:sp>
          <p:nvSpPr>
            <p:cNvPr id="16" name="object 11">
              <a:extLst>
                <a:ext uri="{FF2B5EF4-FFF2-40B4-BE49-F238E27FC236}">
                  <a16:creationId xmlns:a16="http://schemas.microsoft.com/office/drawing/2014/main" id="{FE99A1AF-65BB-EF4A-8FB0-05F97948CF43}"/>
                </a:ext>
              </a:extLst>
            </p:cNvPr>
            <p:cNvSpPr/>
            <p:nvPr/>
          </p:nvSpPr>
          <p:spPr>
            <a:xfrm>
              <a:off x="4498848" y="3425752"/>
              <a:ext cx="466725" cy="465455"/>
            </a:xfrm>
            <a:custGeom>
              <a:avLst/>
              <a:gdLst/>
              <a:ahLst/>
              <a:cxnLst/>
              <a:rect l="l" t="t" r="r" b="b"/>
              <a:pathLst>
                <a:path w="466725" h="465454">
                  <a:moveTo>
                    <a:pt x="466344" y="231847"/>
                  </a:moveTo>
                  <a:lnTo>
                    <a:pt x="466344" y="220417"/>
                  </a:lnTo>
                  <a:lnTo>
                    <a:pt x="464820" y="208225"/>
                  </a:lnTo>
                  <a:lnTo>
                    <a:pt x="456074" y="166559"/>
                  </a:lnTo>
                  <a:lnTo>
                    <a:pt x="442116" y="129528"/>
                  </a:lnTo>
                  <a:lnTo>
                    <a:pt x="401015" y="69365"/>
                  </a:lnTo>
                  <a:lnTo>
                    <a:pt x="346415" y="27729"/>
                  </a:lnTo>
                  <a:lnTo>
                    <a:pt x="283213" y="4614"/>
                  </a:lnTo>
                  <a:lnTo>
                    <a:pt x="249918" y="0"/>
                  </a:lnTo>
                  <a:lnTo>
                    <a:pt x="216309" y="12"/>
                  </a:lnTo>
                  <a:lnTo>
                    <a:pt x="150601" y="13918"/>
                  </a:lnTo>
                  <a:lnTo>
                    <a:pt x="90987" y="46322"/>
                  </a:lnTo>
                  <a:lnTo>
                    <a:pt x="42366" y="97220"/>
                  </a:lnTo>
                  <a:lnTo>
                    <a:pt x="9636" y="166603"/>
                  </a:lnTo>
                  <a:lnTo>
                    <a:pt x="761" y="208225"/>
                  </a:lnTo>
                  <a:lnTo>
                    <a:pt x="0" y="220417"/>
                  </a:lnTo>
                  <a:lnTo>
                    <a:pt x="0" y="244039"/>
                  </a:lnTo>
                  <a:lnTo>
                    <a:pt x="762" y="256231"/>
                  </a:lnTo>
                  <a:lnTo>
                    <a:pt x="2286" y="267661"/>
                  </a:lnTo>
                  <a:lnTo>
                    <a:pt x="9144" y="293003"/>
                  </a:lnTo>
                  <a:lnTo>
                    <a:pt x="9143" y="220417"/>
                  </a:lnTo>
                  <a:lnTo>
                    <a:pt x="10667" y="208987"/>
                  </a:lnTo>
                  <a:lnTo>
                    <a:pt x="20000" y="166091"/>
                  </a:lnTo>
                  <a:lnTo>
                    <a:pt x="35033" y="128412"/>
                  </a:lnTo>
                  <a:lnTo>
                    <a:pt x="55038" y="95932"/>
                  </a:lnTo>
                  <a:lnTo>
                    <a:pt x="107050" y="46498"/>
                  </a:lnTo>
                  <a:lnTo>
                    <a:pt x="170208" y="17645"/>
                  </a:lnTo>
                  <a:lnTo>
                    <a:pt x="238686" y="9229"/>
                  </a:lnTo>
                  <a:lnTo>
                    <a:pt x="273100" y="12640"/>
                  </a:lnTo>
                  <a:lnTo>
                    <a:pt x="338632" y="34610"/>
                  </a:lnTo>
                  <a:lnTo>
                    <a:pt x="394917" y="76659"/>
                  </a:lnTo>
                  <a:lnTo>
                    <a:pt x="436128" y="138643"/>
                  </a:lnTo>
                  <a:lnTo>
                    <a:pt x="449260" y="177065"/>
                  </a:lnTo>
                  <a:lnTo>
                    <a:pt x="456438" y="220417"/>
                  </a:lnTo>
                  <a:lnTo>
                    <a:pt x="457200" y="232609"/>
                  </a:lnTo>
                  <a:lnTo>
                    <a:pt x="457200" y="291645"/>
                  </a:lnTo>
                  <a:lnTo>
                    <a:pt x="461634" y="275217"/>
                  </a:lnTo>
                  <a:lnTo>
                    <a:pt x="466344" y="231847"/>
                  </a:lnTo>
                  <a:close/>
                </a:path>
                <a:path w="466725" h="465454">
                  <a:moveTo>
                    <a:pt x="457200" y="291645"/>
                  </a:moveTo>
                  <a:lnTo>
                    <a:pt x="457200" y="232609"/>
                  </a:lnTo>
                  <a:lnTo>
                    <a:pt x="456438" y="244039"/>
                  </a:lnTo>
                  <a:lnTo>
                    <a:pt x="449477" y="286448"/>
                  </a:lnTo>
                  <a:lnTo>
                    <a:pt x="436750" y="324200"/>
                  </a:lnTo>
                  <a:lnTo>
                    <a:pt x="396756" y="385592"/>
                  </a:lnTo>
                  <a:lnTo>
                    <a:pt x="341971" y="427935"/>
                  </a:lnTo>
                  <a:lnTo>
                    <a:pt x="277908" y="450946"/>
                  </a:lnTo>
                  <a:lnTo>
                    <a:pt x="244120" y="455113"/>
                  </a:lnTo>
                  <a:lnTo>
                    <a:pt x="210082" y="454342"/>
                  </a:lnTo>
                  <a:lnTo>
                    <a:pt x="144006" y="437841"/>
                  </a:lnTo>
                  <a:lnTo>
                    <a:pt x="85196" y="401162"/>
                  </a:lnTo>
                  <a:lnTo>
                    <a:pt x="39166" y="344021"/>
                  </a:lnTo>
                  <a:lnTo>
                    <a:pt x="22666" y="307690"/>
                  </a:lnTo>
                  <a:lnTo>
                    <a:pt x="11430" y="266137"/>
                  </a:lnTo>
                  <a:lnTo>
                    <a:pt x="10668" y="254707"/>
                  </a:lnTo>
                  <a:lnTo>
                    <a:pt x="9144" y="243277"/>
                  </a:lnTo>
                  <a:lnTo>
                    <a:pt x="9144" y="293003"/>
                  </a:lnTo>
                  <a:lnTo>
                    <a:pt x="30175" y="346761"/>
                  </a:lnTo>
                  <a:lnTo>
                    <a:pt x="51104" y="378601"/>
                  </a:lnTo>
                  <a:lnTo>
                    <a:pt x="103721" y="427110"/>
                  </a:lnTo>
                  <a:lnTo>
                    <a:pt x="166405" y="455722"/>
                  </a:lnTo>
                  <a:lnTo>
                    <a:pt x="234020" y="464836"/>
                  </a:lnTo>
                  <a:lnTo>
                    <a:pt x="268072" y="462205"/>
                  </a:lnTo>
                  <a:lnTo>
                    <a:pt x="333457" y="442817"/>
                  </a:lnTo>
                  <a:lnTo>
                    <a:pt x="390935" y="404924"/>
                  </a:lnTo>
                  <a:lnTo>
                    <a:pt x="435372" y="348925"/>
                  </a:lnTo>
                  <a:lnTo>
                    <a:pt x="451096" y="314260"/>
                  </a:lnTo>
                  <a:lnTo>
                    <a:pt x="457200" y="291645"/>
                  </a:lnTo>
                  <a:close/>
                </a:path>
              </a:pathLst>
            </a:custGeom>
            <a:solidFill>
              <a:srgbClr val="000000"/>
            </a:solidFill>
          </p:spPr>
          <p:txBody>
            <a:bodyPr wrap="square" lIns="0" tIns="0" rIns="0" bIns="0" rtlCol="0"/>
            <a:lstStyle/>
            <a:p>
              <a:endParaRPr/>
            </a:p>
          </p:txBody>
        </p:sp>
        <p:sp>
          <p:nvSpPr>
            <p:cNvPr id="17" name="object 12">
              <a:extLst>
                <a:ext uri="{FF2B5EF4-FFF2-40B4-BE49-F238E27FC236}">
                  <a16:creationId xmlns:a16="http://schemas.microsoft.com/office/drawing/2014/main" id="{274A91C3-58AA-C644-809E-0779201C199C}"/>
                </a:ext>
              </a:extLst>
            </p:cNvPr>
            <p:cNvSpPr/>
            <p:nvPr/>
          </p:nvSpPr>
          <p:spPr>
            <a:xfrm>
              <a:off x="6745986" y="3429000"/>
              <a:ext cx="457200" cy="457200"/>
            </a:xfrm>
            <a:custGeom>
              <a:avLst/>
              <a:gdLst/>
              <a:ahLst/>
              <a:cxnLst/>
              <a:rect l="l" t="t" r="r" b="b"/>
              <a:pathLst>
                <a:path w="457200" h="457200">
                  <a:moveTo>
                    <a:pt x="457200" y="228599"/>
                  </a:moveTo>
                  <a:lnTo>
                    <a:pt x="452534" y="182679"/>
                  </a:lnTo>
                  <a:lnTo>
                    <a:pt x="439162" y="139838"/>
                  </a:lnTo>
                  <a:lnTo>
                    <a:pt x="418020" y="101017"/>
                  </a:lnTo>
                  <a:lnTo>
                    <a:pt x="390048" y="67151"/>
                  </a:lnTo>
                  <a:lnTo>
                    <a:pt x="356182" y="39179"/>
                  </a:lnTo>
                  <a:lnTo>
                    <a:pt x="317361" y="18037"/>
                  </a:lnTo>
                  <a:lnTo>
                    <a:pt x="274520" y="4665"/>
                  </a:lnTo>
                  <a:lnTo>
                    <a:pt x="228600" y="0"/>
                  </a:lnTo>
                  <a:lnTo>
                    <a:pt x="182460" y="4665"/>
                  </a:lnTo>
                  <a:lnTo>
                    <a:pt x="139517" y="18037"/>
                  </a:lnTo>
                  <a:lnTo>
                    <a:pt x="100682" y="39179"/>
                  </a:lnTo>
                  <a:lnTo>
                    <a:pt x="66865" y="67151"/>
                  </a:lnTo>
                  <a:lnTo>
                    <a:pt x="38978" y="101017"/>
                  </a:lnTo>
                  <a:lnTo>
                    <a:pt x="17930" y="139838"/>
                  </a:lnTo>
                  <a:lnTo>
                    <a:pt x="4634" y="182679"/>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520" y="452565"/>
                  </a:lnTo>
                  <a:lnTo>
                    <a:pt x="317361" y="439269"/>
                  </a:lnTo>
                  <a:lnTo>
                    <a:pt x="356182" y="418221"/>
                  </a:lnTo>
                  <a:lnTo>
                    <a:pt x="390048" y="390334"/>
                  </a:lnTo>
                  <a:lnTo>
                    <a:pt x="418020" y="356517"/>
                  </a:lnTo>
                  <a:lnTo>
                    <a:pt x="439162" y="317682"/>
                  </a:lnTo>
                  <a:lnTo>
                    <a:pt x="452534" y="274739"/>
                  </a:lnTo>
                  <a:lnTo>
                    <a:pt x="457200" y="228599"/>
                  </a:lnTo>
                  <a:close/>
                </a:path>
              </a:pathLst>
            </a:custGeom>
            <a:solidFill>
              <a:srgbClr val="FFFFFF"/>
            </a:solidFill>
          </p:spPr>
          <p:txBody>
            <a:bodyPr wrap="square" lIns="0" tIns="0" rIns="0" bIns="0" rtlCol="0"/>
            <a:lstStyle/>
            <a:p>
              <a:endParaRPr/>
            </a:p>
          </p:txBody>
        </p:sp>
        <p:sp>
          <p:nvSpPr>
            <p:cNvPr id="18" name="object 13">
              <a:extLst>
                <a:ext uri="{FF2B5EF4-FFF2-40B4-BE49-F238E27FC236}">
                  <a16:creationId xmlns:a16="http://schemas.microsoft.com/office/drawing/2014/main" id="{77EB3206-5EBA-1341-994D-0DD37D490E5E}"/>
                </a:ext>
              </a:extLst>
            </p:cNvPr>
            <p:cNvSpPr/>
            <p:nvPr/>
          </p:nvSpPr>
          <p:spPr>
            <a:xfrm>
              <a:off x="6740651" y="3425724"/>
              <a:ext cx="467359" cy="465455"/>
            </a:xfrm>
            <a:custGeom>
              <a:avLst/>
              <a:gdLst/>
              <a:ahLst/>
              <a:cxnLst/>
              <a:rect l="l" t="t" r="r" b="b"/>
              <a:pathLst>
                <a:path w="467359" h="465454">
                  <a:moveTo>
                    <a:pt x="467106" y="231875"/>
                  </a:moveTo>
                  <a:lnTo>
                    <a:pt x="456738" y="166605"/>
                  </a:lnTo>
                  <a:lnTo>
                    <a:pt x="442706" y="129584"/>
                  </a:lnTo>
                  <a:lnTo>
                    <a:pt x="401519" y="69423"/>
                  </a:lnTo>
                  <a:lnTo>
                    <a:pt x="346898" y="27772"/>
                  </a:lnTo>
                  <a:lnTo>
                    <a:pt x="283726" y="4630"/>
                  </a:lnTo>
                  <a:lnTo>
                    <a:pt x="216884" y="0"/>
                  </a:lnTo>
                  <a:lnTo>
                    <a:pt x="183611" y="4626"/>
                  </a:lnTo>
                  <a:lnTo>
                    <a:pt x="120412" y="27763"/>
                  </a:lnTo>
                  <a:lnTo>
                    <a:pt x="65745" y="69412"/>
                  </a:lnTo>
                  <a:lnTo>
                    <a:pt x="24488" y="129575"/>
                  </a:lnTo>
                  <a:lnTo>
                    <a:pt x="10414" y="166600"/>
                  </a:lnTo>
                  <a:lnTo>
                    <a:pt x="1523" y="208253"/>
                  </a:lnTo>
                  <a:lnTo>
                    <a:pt x="0" y="232637"/>
                  </a:lnTo>
                  <a:lnTo>
                    <a:pt x="1524" y="256259"/>
                  </a:lnTo>
                  <a:lnTo>
                    <a:pt x="3048" y="267689"/>
                  </a:lnTo>
                  <a:lnTo>
                    <a:pt x="9906" y="293251"/>
                  </a:lnTo>
                  <a:lnTo>
                    <a:pt x="9905" y="220445"/>
                  </a:lnTo>
                  <a:lnTo>
                    <a:pt x="10667" y="209015"/>
                  </a:lnTo>
                  <a:lnTo>
                    <a:pt x="20331" y="166074"/>
                  </a:lnTo>
                  <a:lnTo>
                    <a:pt x="35607" y="128357"/>
                  </a:lnTo>
                  <a:lnTo>
                    <a:pt x="55775" y="95846"/>
                  </a:lnTo>
                  <a:lnTo>
                    <a:pt x="107920" y="46369"/>
                  </a:lnTo>
                  <a:lnTo>
                    <a:pt x="171022" y="17496"/>
                  </a:lnTo>
                  <a:lnTo>
                    <a:pt x="239334" y="9080"/>
                  </a:lnTo>
                  <a:lnTo>
                    <a:pt x="273649" y="12498"/>
                  </a:lnTo>
                  <a:lnTo>
                    <a:pt x="339008" y="34494"/>
                  </a:lnTo>
                  <a:lnTo>
                    <a:pt x="395215" y="76581"/>
                  </a:lnTo>
                  <a:lnTo>
                    <a:pt x="436527" y="138614"/>
                  </a:lnTo>
                  <a:lnTo>
                    <a:pt x="449803" y="177064"/>
                  </a:lnTo>
                  <a:lnTo>
                    <a:pt x="457200" y="220445"/>
                  </a:lnTo>
                  <a:lnTo>
                    <a:pt x="457200" y="294242"/>
                  </a:lnTo>
                  <a:lnTo>
                    <a:pt x="462341" y="275277"/>
                  </a:lnTo>
                  <a:lnTo>
                    <a:pt x="467106" y="231875"/>
                  </a:lnTo>
                  <a:close/>
                </a:path>
                <a:path w="467359" h="465454">
                  <a:moveTo>
                    <a:pt x="457200" y="294242"/>
                  </a:moveTo>
                  <a:lnTo>
                    <a:pt x="457200" y="244067"/>
                  </a:lnTo>
                  <a:lnTo>
                    <a:pt x="450019" y="286525"/>
                  </a:lnTo>
                  <a:lnTo>
                    <a:pt x="437142" y="324320"/>
                  </a:lnTo>
                  <a:lnTo>
                    <a:pt x="397020" y="385780"/>
                  </a:lnTo>
                  <a:lnTo>
                    <a:pt x="342284" y="428166"/>
                  </a:lnTo>
                  <a:lnTo>
                    <a:pt x="278385" y="451196"/>
                  </a:lnTo>
                  <a:lnTo>
                    <a:pt x="244702" y="455364"/>
                  </a:lnTo>
                  <a:lnTo>
                    <a:pt x="210771" y="454589"/>
                  </a:lnTo>
                  <a:lnTo>
                    <a:pt x="144895" y="438063"/>
                  </a:lnTo>
                  <a:lnTo>
                    <a:pt x="86206" y="401338"/>
                  </a:lnTo>
                  <a:lnTo>
                    <a:pt x="40155" y="344133"/>
                  </a:lnTo>
                  <a:lnTo>
                    <a:pt x="23572" y="307761"/>
                  </a:lnTo>
                  <a:lnTo>
                    <a:pt x="12192" y="266165"/>
                  </a:lnTo>
                  <a:lnTo>
                    <a:pt x="9906" y="243305"/>
                  </a:lnTo>
                  <a:lnTo>
                    <a:pt x="9906" y="293251"/>
                  </a:lnTo>
                  <a:lnTo>
                    <a:pt x="30744" y="346744"/>
                  </a:lnTo>
                  <a:lnTo>
                    <a:pt x="76274" y="405340"/>
                  </a:lnTo>
                  <a:lnTo>
                    <a:pt x="134497" y="443865"/>
                  </a:lnTo>
                  <a:lnTo>
                    <a:pt x="200267" y="462707"/>
                  </a:lnTo>
                  <a:lnTo>
                    <a:pt x="234376" y="464869"/>
                  </a:lnTo>
                  <a:lnTo>
                    <a:pt x="268443" y="462256"/>
                  </a:lnTo>
                  <a:lnTo>
                    <a:pt x="333881" y="442898"/>
                  </a:lnTo>
                  <a:lnTo>
                    <a:pt x="391439" y="405024"/>
                  </a:lnTo>
                  <a:lnTo>
                    <a:pt x="435973" y="349021"/>
                  </a:lnTo>
                  <a:lnTo>
                    <a:pt x="451750" y="314342"/>
                  </a:lnTo>
                  <a:lnTo>
                    <a:pt x="457200" y="294242"/>
                  </a:lnTo>
                  <a:close/>
                </a:path>
              </a:pathLst>
            </a:custGeom>
            <a:solidFill>
              <a:srgbClr val="000000"/>
            </a:solidFill>
          </p:spPr>
          <p:txBody>
            <a:bodyPr wrap="square" lIns="0" tIns="0" rIns="0" bIns="0" rtlCol="0"/>
            <a:lstStyle/>
            <a:p>
              <a:endParaRPr/>
            </a:p>
          </p:txBody>
        </p:sp>
      </p:grpSp>
      <p:sp>
        <p:nvSpPr>
          <p:cNvPr id="19" name="object 14">
            <a:extLst>
              <a:ext uri="{FF2B5EF4-FFF2-40B4-BE49-F238E27FC236}">
                <a16:creationId xmlns:a16="http://schemas.microsoft.com/office/drawing/2014/main" id="{905017CF-F069-F547-83EA-3378F97A26E0}"/>
              </a:ext>
            </a:extLst>
          </p:cNvPr>
          <p:cNvSpPr txBox="1"/>
          <p:nvPr/>
        </p:nvSpPr>
        <p:spPr>
          <a:xfrm>
            <a:off x="2692726" y="2134098"/>
            <a:ext cx="1738159" cy="843821"/>
          </a:xfrm>
          <a:prstGeom prst="rect">
            <a:avLst/>
          </a:prstGeom>
        </p:spPr>
        <p:txBody>
          <a:bodyPr vert="horz" wrap="square" lIns="0" tIns="12700" rIns="0" bIns="0" rtlCol="0">
            <a:spAutoFit/>
          </a:bodyPr>
          <a:lstStyle/>
          <a:p>
            <a:pPr marL="12700" marR="5080" algn="ctr">
              <a:lnSpc>
                <a:spcPct val="100000"/>
              </a:lnSpc>
              <a:spcBef>
                <a:spcPts val="100"/>
              </a:spcBef>
            </a:pPr>
            <a:r>
              <a:rPr sz="1800" dirty="0">
                <a:latin typeface="Arial"/>
                <a:cs typeface="Arial"/>
              </a:rPr>
              <a:t>Free</a:t>
            </a:r>
            <a:r>
              <a:rPr sz="1800" spc="-105" dirty="0">
                <a:latin typeface="Arial"/>
                <a:cs typeface="Arial"/>
              </a:rPr>
              <a:t> </a:t>
            </a:r>
            <a:r>
              <a:rPr sz="1800" dirty="0">
                <a:latin typeface="Arial"/>
                <a:cs typeface="Arial"/>
              </a:rPr>
              <a:t>Software  Definition  (1986)</a:t>
            </a:r>
          </a:p>
        </p:txBody>
      </p:sp>
      <p:sp>
        <p:nvSpPr>
          <p:cNvPr id="20" name="object 15">
            <a:extLst>
              <a:ext uri="{FF2B5EF4-FFF2-40B4-BE49-F238E27FC236}">
                <a16:creationId xmlns:a16="http://schemas.microsoft.com/office/drawing/2014/main" id="{7B5B8E23-388E-A045-9437-ACC1A495530D}"/>
              </a:ext>
            </a:extLst>
          </p:cNvPr>
          <p:cNvSpPr txBox="1"/>
          <p:nvPr/>
        </p:nvSpPr>
        <p:spPr>
          <a:xfrm>
            <a:off x="4461569" y="4077961"/>
            <a:ext cx="1812110" cy="566822"/>
          </a:xfrm>
          <a:prstGeom prst="rect">
            <a:avLst/>
          </a:prstGeom>
        </p:spPr>
        <p:txBody>
          <a:bodyPr vert="horz" wrap="square" lIns="0" tIns="12700" rIns="0" bIns="0" rtlCol="0">
            <a:spAutoFit/>
          </a:bodyPr>
          <a:lstStyle/>
          <a:p>
            <a:pPr marL="12700" marR="5080" algn="ctr">
              <a:lnSpc>
                <a:spcPct val="100000"/>
              </a:lnSpc>
              <a:spcBef>
                <a:spcPts val="100"/>
              </a:spcBef>
            </a:pPr>
            <a:r>
              <a:rPr sz="1800" dirty="0">
                <a:latin typeface="Arial"/>
                <a:cs typeface="Arial"/>
              </a:rPr>
              <a:t>Open</a:t>
            </a:r>
            <a:r>
              <a:rPr sz="1800" spc="-105" dirty="0">
                <a:latin typeface="Arial"/>
                <a:cs typeface="Arial"/>
              </a:rPr>
              <a:t> </a:t>
            </a:r>
            <a:r>
              <a:rPr sz="1800" dirty="0">
                <a:latin typeface="Arial"/>
                <a:cs typeface="Arial"/>
              </a:rPr>
              <a:t>Software  Definition  (1998)</a:t>
            </a:r>
          </a:p>
        </p:txBody>
      </p:sp>
      <p:sp>
        <p:nvSpPr>
          <p:cNvPr id="21" name="object 16">
            <a:extLst>
              <a:ext uri="{FF2B5EF4-FFF2-40B4-BE49-F238E27FC236}">
                <a16:creationId xmlns:a16="http://schemas.microsoft.com/office/drawing/2014/main" id="{3A946047-5550-EA44-9666-3A986626D549}"/>
              </a:ext>
            </a:extLst>
          </p:cNvPr>
          <p:cNvSpPr txBox="1"/>
          <p:nvPr/>
        </p:nvSpPr>
        <p:spPr>
          <a:xfrm>
            <a:off x="5216493" y="2222808"/>
            <a:ext cx="2398244" cy="843821"/>
          </a:xfrm>
          <a:prstGeom prst="rect">
            <a:avLst/>
          </a:prstGeom>
        </p:spPr>
        <p:txBody>
          <a:bodyPr vert="horz" wrap="square" lIns="0" tIns="12700" rIns="0" bIns="0" rtlCol="0">
            <a:spAutoFit/>
          </a:bodyPr>
          <a:lstStyle/>
          <a:p>
            <a:pPr marL="12700" marR="5080" indent="635" algn="ctr">
              <a:lnSpc>
                <a:spcPct val="100000"/>
              </a:lnSpc>
              <a:spcBef>
                <a:spcPts val="100"/>
              </a:spcBef>
            </a:pPr>
            <a:r>
              <a:rPr sz="1800" dirty="0">
                <a:latin typeface="Arial"/>
                <a:cs typeface="Arial"/>
              </a:rPr>
              <a:t>Free and Open  Software</a:t>
            </a:r>
            <a:r>
              <a:rPr sz="1800" spc="-105" dirty="0">
                <a:latin typeface="Arial"/>
                <a:cs typeface="Arial"/>
              </a:rPr>
              <a:t> </a:t>
            </a:r>
            <a:r>
              <a:rPr sz="1800" dirty="0">
                <a:latin typeface="Arial"/>
                <a:cs typeface="Arial"/>
              </a:rPr>
              <a:t>Definition  (1998)</a:t>
            </a:r>
          </a:p>
        </p:txBody>
      </p:sp>
      <p:sp>
        <p:nvSpPr>
          <p:cNvPr id="22" name="object 17">
            <a:extLst>
              <a:ext uri="{FF2B5EF4-FFF2-40B4-BE49-F238E27FC236}">
                <a16:creationId xmlns:a16="http://schemas.microsoft.com/office/drawing/2014/main" id="{AE3B997F-8B83-4245-B0ED-2ED99262D1FB}"/>
              </a:ext>
            </a:extLst>
          </p:cNvPr>
          <p:cNvSpPr txBox="1"/>
          <p:nvPr/>
        </p:nvSpPr>
        <p:spPr>
          <a:xfrm>
            <a:off x="7982295" y="4077961"/>
            <a:ext cx="1589874" cy="289823"/>
          </a:xfrm>
          <a:prstGeom prst="rect">
            <a:avLst/>
          </a:prstGeom>
        </p:spPr>
        <p:txBody>
          <a:bodyPr vert="horz" wrap="square" lIns="0" tIns="12700" rIns="0" bIns="0" rtlCol="0">
            <a:spAutoFit/>
          </a:bodyPr>
          <a:lstStyle/>
          <a:p>
            <a:pPr marL="56515" marR="5080" indent="-44450">
              <a:lnSpc>
                <a:spcPct val="100000"/>
              </a:lnSpc>
              <a:spcBef>
                <a:spcPts val="100"/>
              </a:spcBef>
            </a:pPr>
            <a:r>
              <a:rPr sz="1800" spc="-5" dirty="0">
                <a:latin typeface="Arial"/>
                <a:cs typeface="Arial"/>
              </a:rPr>
              <a:t>FLOSS  </a:t>
            </a:r>
            <a:r>
              <a:rPr sz="1800" dirty="0">
                <a:latin typeface="Arial"/>
                <a:cs typeface="Arial"/>
              </a:rPr>
              <a:t>(2001)</a:t>
            </a:r>
          </a:p>
        </p:txBody>
      </p:sp>
    </p:spTree>
    <p:extLst>
      <p:ext uri="{BB962C8B-B14F-4D97-AF65-F5344CB8AC3E}">
        <p14:creationId xmlns:p14="http://schemas.microsoft.com/office/powerpoint/2010/main" val="30546840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A4532BB-922F-7847-B92F-94198E664312}"/>
              </a:ext>
            </a:extLst>
          </p:cNvPr>
          <p:cNvGrpSpPr/>
          <p:nvPr/>
        </p:nvGrpSpPr>
        <p:grpSpPr>
          <a:xfrm>
            <a:off x="2035485" y="153534"/>
            <a:ext cx="8904837" cy="707179"/>
            <a:chOff x="1193888" y="2474223"/>
            <a:chExt cx="8904837" cy="707179"/>
          </a:xfrm>
        </p:grpSpPr>
        <p:sp>
          <p:nvSpPr>
            <p:cNvPr id="5" name="Rectangle 4">
              <a:extLst>
                <a:ext uri="{FF2B5EF4-FFF2-40B4-BE49-F238E27FC236}">
                  <a16:creationId xmlns:a16="http://schemas.microsoft.com/office/drawing/2014/main" id="{E99944EF-D5D4-704A-BF7E-4B01E060A83F}"/>
                </a:ext>
              </a:extLst>
            </p:cNvPr>
            <p:cNvSpPr/>
            <p:nvPr/>
          </p:nvSpPr>
          <p:spPr>
            <a:xfrm>
              <a:off x="1193888" y="2474223"/>
              <a:ext cx="8904837" cy="707179"/>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7CFD6A13-49DE-F246-B3F4-879F8A025BC1}"/>
                </a:ext>
              </a:extLst>
            </p:cNvPr>
            <p:cNvSpPr txBox="1"/>
            <p:nvPr/>
          </p:nvSpPr>
          <p:spPr>
            <a:xfrm>
              <a:off x="1193888" y="2474223"/>
              <a:ext cx="8904837" cy="7071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61324"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Nguồn lực phát triển phần mềm mã nguồn mở</a:t>
              </a:r>
            </a:p>
          </p:txBody>
        </p:sp>
      </p:grpSp>
      <p:sp>
        <p:nvSpPr>
          <p:cNvPr id="7" name="Oval 6">
            <a:extLst>
              <a:ext uri="{FF2B5EF4-FFF2-40B4-BE49-F238E27FC236}">
                <a16:creationId xmlns:a16="http://schemas.microsoft.com/office/drawing/2014/main" id="{563C2635-BD9D-074C-BE86-6601DA02FE9F}"/>
              </a:ext>
            </a:extLst>
          </p:cNvPr>
          <p:cNvSpPr/>
          <p:nvPr/>
        </p:nvSpPr>
        <p:spPr>
          <a:xfrm>
            <a:off x="1552769" y="127647"/>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8" name="object 3">
            <a:extLst>
              <a:ext uri="{FF2B5EF4-FFF2-40B4-BE49-F238E27FC236}">
                <a16:creationId xmlns:a16="http://schemas.microsoft.com/office/drawing/2014/main" id="{B17BD68C-39BD-DE44-92C0-C08C5D64A197}"/>
              </a:ext>
            </a:extLst>
          </p:cNvPr>
          <p:cNvSpPr txBox="1"/>
          <p:nvPr/>
        </p:nvSpPr>
        <p:spPr>
          <a:xfrm>
            <a:off x="1389070" y="860713"/>
            <a:ext cx="8767445" cy="5765873"/>
          </a:xfrm>
          <a:prstGeom prst="rect">
            <a:avLst/>
          </a:prstGeom>
        </p:spPr>
        <p:txBody>
          <a:bodyPr vert="horz" wrap="square" lIns="0" tIns="126364" rIns="0" bIns="0" rtlCol="0">
            <a:spAutoFit/>
          </a:bodyPr>
          <a:lstStyle/>
          <a:p>
            <a:pPr marL="469265" indent="-457200">
              <a:lnSpc>
                <a:spcPct val="100000"/>
              </a:lnSpc>
              <a:spcBef>
                <a:spcPts val="994"/>
              </a:spcBef>
              <a:buClr>
                <a:srgbClr val="0AD0D9"/>
              </a:buClr>
              <a:buSzPct val="94230"/>
              <a:buFont typeface="Arial" panose="020B0604020202020204" pitchFamily="34" charset="0"/>
              <a:buChar char="•"/>
              <a:tabLst>
                <a:tab pos="285750" algn="l"/>
              </a:tabLst>
            </a:pPr>
            <a:r>
              <a:rPr sz="2600" spc="35" dirty="0">
                <a:latin typeface="Times New Roman"/>
                <a:cs typeface="Times New Roman"/>
              </a:rPr>
              <a:t>Tư</a:t>
            </a:r>
            <a:r>
              <a:rPr sz="2600" spc="-80" dirty="0">
                <a:latin typeface="Times New Roman"/>
                <a:cs typeface="Times New Roman"/>
              </a:rPr>
              <a:t> </a:t>
            </a:r>
            <a:r>
              <a:rPr sz="2600" spc="80" dirty="0">
                <a:latin typeface="Times New Roman"/>
                <a:cs typeface="Times New Roman"/>
              </a:rPr>
              <a:t>vấn</a:t>
            </a:r>
            <a:endParaRPr sz="2600" dirty="0">
              <a:latin typeface="Times New Roman"/>
              <a:cs typeface="Times New Roman"/>
            </a:endParaRPr>
          </a:p>
          <a:p>
            <a:pPr marL="285115">
              <a:lnSpc>
                <a:spcPct val="100000"/>
              </a:lnSpc>
              <a:spcBef>
                <a:spcPts val="825"/>
              </a:spcBef>
            </a:pPr>
            <a:r>
              <a:rPr sz="2400" spc="55" dirty="0">
                <a:latin typeface="Times New Roman"/>
                <a:cs typeface="Times New Roman"/>
              </a:rPr>
              <a:t>Đội</a:t>
            </a:r>
            <a:r>
              <a:rPr sz="2400" spc="5" dirty="0">
                <a:latin typeface="Times New Roman"/>
                <a:cs typeface="Times New Roman"/>
              </a:rPr>
              <a:t> </a:t>
            </a:r>
            <a:r>
              <a:rPr sz="2400" spc="120" dirty="0">
                <a:latin typeface="Times New Roman"/>
                <a:cs typeface="Times New Roman"/>
              </a:rPr>
              <a:t>ngũ</a:t>
            </a:r>
            <a:r>
              <a:rPr sz="2400" spc="-40" dirty="0">
                <a:latin typeface="Times New Roman"/>
                <a:cs typeface="Times New Roman"/>
              </a:rPr>
              <a:t> </a:t>
            </a:r>
            <a:r>
              <a:rPr sz="2400" spc="220" dirty="0">
                <a:latin typeface="Times New Roman"/>
                <a:cs typeface="Times New Roman"/>
              </a:rPr>
              <a:t>tư</a:t>
            </a:r>
            <a:r>
              <a:rPr sz="2400" spc="-60" dirty="0">
                <a:latin typeface="Times New Roman"/>
                <a:cs typeface="Times New Roman"/>
              </a:rPr>
              <a:t> </a:t>
            </a:r>
            <a:r>
              <a:rPr sz="2400" spc="55" dirty="0">
                <a:latin typeface="Times New Roman"/>
                <a:cs typeface="Times New Roman"/>
              </a:rPr>
              <a:t>vấn,</a:t>
            </a:r>
            <a:r>
              <a:rPr sz="2400" spc="-50" dirty="0">
                <a:latin typeface="Times New Roman"/>
                <a:cs typeface="Times New Roman"/>
              </a:rPr>
              <a:t> </a:t>
            </a:r>
            <a:r>
              <a:rPr sz="2400" spc="30" dirty="0">
                <a:latin typeface="Times New Roman"/>
                <a:cs typeface="Times New Roman"/>
              </a:rPr>
              <a:t>giải</a:t>
            </a:r>
            <a:r>
              <a:rPr sz="2400" spc="-80" dirty="0">
                <a:latin typeface="Times New Roman"/>
                <a:cs typeface="Times New Roman"/>
              </a:rPr>
              <a:t> </a:t>
            </a:r>
            <a:r>
              <a:rPr sz="2400" spc="125" dirty="0">
                <a:latin typeface="Times New Roman"/>
                <a:cs typeface="Times New Roman"/>
              </a:rPr>
              <a:t>đáp</a:t>
            </a:r>
            <a:r>
              <a:rPr sz="2400" spc="-125" dirty="0">
                <a:latin typeface="Times New Roman"/>
                <a:cs typeface="Times New Roman"/>
              </a:rPr>
              <a:t> </a:t>
            </a:r>
            <a:r>
              <a:rPr sz="2400" spc="20" dirty="0">
                <a:latin typeface="Times New Roman"/>
                <a:cs typeface="Times New Roman"/>
              </a:rPr>
              <a:t>về</a:t>
            </a:r>
            <a:r>
              <a:rPr sz="2400" spc="-50" dirty="0">
                <a:latin typeface="Times New Roman"/>
                <a:cs typeface="Times New Roman"/>
              </a:rPr>
              <a:t> </a:t>
            </a:r>
            <a:r>
              <a:rPr sz="2400" spc="130" dirty="0">
                <a:latin typeface="Times New Roman"/>
                <a:cs typeface="Times New Roman"/>
              </a:rPr>
              <a:t>nguồn</a:t>
            </a:r>
            <a:r>
              <a:rPr sz="2400" spc="-15" dirty="0">
                <a:latin typeface="Times New Roman"/>
                <a:cs typeface="Times New Roman"/>
              </a:rPr>
              <a:t> </a:t>
            </a:r>
            <a:r>
              <a:rPr sz="2400" spc="160" dirty="0">
                <a:latin typeface="Times New Roman"/>
                <a:cs typeface="Times New Roman"/>
              </a:rPr>
              <a:t>mở,</a:t>
            </a:r>
            <a:r>
              <a:rPr sz="2400" spc="-20" dirty="0">
                <a:latin typeface="Times New Roman"/>
                <a:cs typeface="Times New Roman"/>
              </a:rPr>
              <a:t> </a:t>
            </a:r>
            <a:r>
              <a:rPr sz="2400" spc="135" dirty="0">
                <a:latin typeface="Times New Roman"/>
                <a:cs typeface="Times New Roman"/>
              </a:rPr>
              <a:t>trên</a:t>
            </a:r>
            <a:r>
              <a:rPr sz="2400" spc="-95" dirty="0">
                <a:latin typeface="Times New Roman"/>
                <a:cs typeface="Times New Roman"/>
              </a:rPr>
              <a:t> </a:t>
            </a:r>
            <a:r>
              <a:rPr sz="2400" spc="50" dirty="0" err="1">
                <a:latin typeface="Times New Roman"/>
                <a:cs typeface="Times New Roman"/>
              </a:rPr>
              <a:t>các</a:t>
            </a:r>
            <a:r>
              <a:rPr sz="2400" spc="-90" dirty="0">
                <a:latin typeface="Times New Roman"/>
                <a:cs typeface="Times New Roman"/>
              </a:rPr>
              <a:t> </a:t>
            </a:r>
            <a:r>
              <a:rPr sz="2400" spc="110" dirty="0" err="1">
                <a:latin typeface="Times New Roman"/>
                <a:cs typeface="Times New Roman"/>
              </a:rPr>
              <a:t>di</a:t>
            </a:r>
            <a:r>
              <a:rPr lang="en-US" sz="2400" spc="110" dirty="0" err="1">
                <a:latin typeface="Times New Roman"/>
                <a:cs typeface="Times New Roman"/>
              </a:rPr>
              <a:t>ễ</a:t>
            </a:r>
            <a:r>
              <a:rPr sz="2400" spc="110" dirty="0" err="1">
                <a:latin typeface="Times New Roman"/>
                <a:cs typeface="Times New Roman"/>
              </a:rPr>
              <a:t>n</a:t>
            </a:r>
            <a:r>
              <a:rPr sz="2400" spc="-100" dirty="0">
                <a:latin typeface="Times New Roman"/>
                <a:cs typeface="Times New Roman"/>
              </a:rPr>
              <a:t> </a:t>
            </a:r>
            <a:r>
              <a:rPr sz="2400" spc="145" dirty="0" err="1">
                <a:latin typeface="Times New Roman"/>
                <a:cs typeface="Times New Roman"/>
              </a:rPr>
              <a:t>đàn</a:t>
            </a:r>
            <a:r>
              <a:rPr sz="2400" spc="-20" dirty="0">
                <a:latin typeface="Times New Roman"/>
                <a:cs typeface="Times New Roman"/>
              </a:rPr>
              <a:t> </a:t>
            </a:r>
            <a:r>
              <a:rPr sz="2400" spc="235" dirty="0" err="1">
                <a:latin typeface="Times New Roman"/>
                <a:cs typeface="Times New Roman"/>
              </a:rPr>
              <a:t>mở</a:t>
            </a:r>
            <a:endParaRPr lang="en-US" sz="2400" dirty="0">
              <a:latin typeface="Times New Roman"/>
              <a:cs typeface="Times New Roman"/>
            </a:endParaRPr>
          </a:p>
          <a:p>
            <a:pPr marL="742315" indent="-457200">
              <a:lnSpc>
                <a:spcPct val="100000"/>
              </a:lnSpc>
              <a:spcBef>
                <a:spcPts val="825"/>
              </a:spcBef>
              <a:buFont typeface="Arial" panose="020B0604020202020204" pitchFamily="34" charset="0"/>
              <a:buChar char="•"/>
            </a:pPr>
            <a:r>
              <a:rPr sz="2600" spc="80" dirty="0" err="1">
                <a:latin typeface="Times New Roman"/>
                <a:cs typeface="Times New Roman"/>
              </a:rPr>
              <a:t>Đào</a:t>
            </a:r>
            <a:r>
              <a:rPr sz="2600" spc="-105" dirty="0">
                <a:latin typeface="Times New Roman"/>
                <a:cs typeface="Times New Roman"/>
              </a:rPr>
              <a:t> </a:t>
            </a:r>
            <a:r>
              <a:rPr sz="2600" spc="125" dirty="0">
                <a:latin typeface="Times New Roman"/>
                <a:cs typeface="Times New Roman"/>
              </a:rPr>
              <a:t>tạo</a:t>
            </a:r>
            <a:endParaRPr sz="2600" dirty="0">
              <a:latin typeface="Times New Roman"/>
              <a:cs typeface="Times New Roman"/>
            </a:endParaRPr>
          </a:p>
          <a:p>
            <a:pPr marL="285115" marR="186055">
              <a:lnSpc>
                <a:spcPct val="106500"/>
              </a:lnSpc>
              <a:spcBef>
                <a:spcPts val="1070"/>
              </a:spcBef>
            </a:pPr>
            <a:r>
              <a:rPr sz="2000" spc="25" dirty="0">
                <a:latin typeface="Times New Roman"/>
                <a:cs typeface="Times New Roman"/>
              </a:rPr>
              <a:t>Các</a:t>
            </a:r>
            <a:r>
              <a:rPr sz="2000" spc="-105" dirty="0">
                <a:latin typeface="Times New Roman"/>
                <a:cs typeface="Times New Roman"/>
              </a:rPr>
              <a:t> </a:t>
            </a:r>
            <a:r>
              <a:rPr sz="2000" spc="110" dirty="0">
                <a:latin typeface="Times New Roman"/>
                <a:cs typeface="Times New Roman"/>
              </a:rPr>
              <a:t>cơ</a:t>
            </a:r>
            <a:r>
              <a:rPr sz="2000" spc="-25" dirty="0">
                <a:latin typeface="Times New Roman"/>
                <a:cs typeface="Times New Roman"/>
              </a:rPr>
              <a:t> </a:t>
            </a:r>
            <a:r>
              <a:rPr sz="2000" spc="130" dirty="0">
                <a:latin typeface="Times New Roman"/>
                <a:cs typeface="Times New Roman"/>
              </a:rPr>
              <a:t>sở</a:t>
            </a:r>
            <a:r>
              <a:rPr sz="2000" spc="-25" dirty="0">
                <a:latin typeface="Times New Roman"/>
                <a:cs typeface="Times New Roman"/>
              </a:rPr>
              <a:t> </a:t>
            </a:r>
            <a:r>
              <a:rPr sz="2000" spc="95" dirty="0">
                <a:latin typeface="Times New Roman"/>
                <a:cs typeface="Times New Roman"/>
              </a:rPr>
              <a:t>phi</a:t>
            </a:r>
            <a:r>
              <a:rPr sz="2000" spc="5" dirty="0">
                <a:latin typeface="Times New Roman"/>
                <a:cs typeface="Times New Roman"/>
              </a:rPr>
              <a:t> </a:t>
            </a:r>
            <a:r>
              <a:rPr sz="2000" spc="80" dirty="0">
                <a:latin typeface="Times New Roman"/>
                <a:cs typeface="Times New Roman"/>
              </a:rPr>
              <a:t>lợi</a:t>
            </a:r>
            <a:r>
              <a:rPr sz="2000" spc="5" dirty="0">
                <a:latin typeface="Times New Roman"/>
                <a:cs typeface="Times New Roman"/>
              </a:rPr>
              <a:t> </a:t>
            </a:r>
            <a:r>
              <a:rPr sz="2000" spc="114" dirty="0">
                <a:latin typeface="Times New Roman"/>
                <a:cs typeface="Times New Roman"/>
              </a:rPr>
              <a:t>nhuận,</a:t>
            </a:r>
            <a:r>
              <a:rPr sz="2000" spc="-45" dirty="0">
                <a:latin typeface="Times New Roman"/>
                <a:cs typeface="Times New Roman"/>
              </a:rPr>
              <a:t> </a:t>
            </a:r>
            <a:r>
              <a:rPr sz="2000" spc="45" dirty="0">
                <a:latin typeface="Times New Roman"/>
                <a:cs typeface="Times New Roman"/>
              </a:rPr>
              <a:t>các</a:t>
            </a:r>
            <a:r>
              <a:rPr sz="2000" spc="-55" dirty="0">
                <a:latin typeface="Times New Roman"/>
                <a:cs typeface="Times New Roman"/>
              </a:rPr>
              <a:t> </a:t>
            </a:r>
            <a:r>
              <a:rPr sz="2000" spc="140" dirty="0">
                <a:latin typeface="Times New Roman"/>
                <a:cs typeface="Times New Roman"/>
              </a:rPr>
              <a:t>trường</a:t>
            </a:r>
            <a:r>
              <a:rPr sz="2000" spc="-5" dirty="0">
                <a:latin typeface="Times New Roman"/>
                <a:cs typeface="Times New Roman"/>
              </a:rPr>
              <a:t> </a:t>
            </a:r>
            <a:r>
              <a:rPr sz="2000" spc="70" dirty="0">
                <a:latin typeface="Times New Roman"/>
                <a:cs typeface="Times New Roman"/>
              </a:rPr>
              <a:t>học,</a:t>
            </a:r>
            <a:r>
              <a:rPr sz="2000" spc="-45" dirty="0">
                <a:latin typeface="Times New Roman"/>
                <a:cs typeface="Times New Roman"/>
              </a:rPr>
              <a:t> </a:t>
            </a:r>
            <a:r>
              <a:rPr sz="2000" spc="50" dirty="0">
                <a:latin typeface="Times New Roman"/>
                <a:cs typeface="Times New Roman"/>
              </a:rPr>
              <a:t>viên</a:t>
            </a:r>
            <a:r>
              <a:rPr sz="2000" spc="-35" dirty="0">
                <a:latin typeface="Times New Roman"/>
                <a:cs typeface="Times New Roman"/>
              </a:rPr>
              <a:t> </a:t>
            </a:r>
            <a:r>
              <a:rPr sz="2000" spc="90" dirty="0">
                <a:latin typeface="Times New Roman"/>
                <a:cs typeface="Times New Roman"/>
              </a:rPr>
              <a:t>nghiên</a:t>
            </a:r>
            <a:r>
              <a:rPr sz="2000" spc="-80" dirty="0">
                <a:latin typeface="Times New Roman"/>
                <a:cs typeface="Times New Roman"/>
              </a:rPr>
              <a:t> </a:t>
            </a:r>
            <a:r>
              <a:rPr sz="2000" spc="130" dirty="0">
                <a:latin typeface="Times New Roman"/>
                <a:cs typeface="Times New Roman"/>
              </a:rPr>
              <a:t>cứu</a:t>
            </a:r>
            <a:r>
              <a:rPr sz="2000" spc="445" dirty="0">
                <a:latin typeface="Times New Roman"/>
                <a:cs typeface="Times New Roman"/>
              </a:rPr>
              <a:t> </a:t>
            </a:r>
            <a:r>
              <a:rPr sz="2000" spc="105" dirty="0">
                <a:latin typeface="Times New Roman"/>
                <a:cs typeface="Times New Roman"/>
              </a:rPr>
              <a:t>đã</a:t>
            </a:r>
            <a:r>
              <a:rPr sz="2000" spc="-65" dirty="0">
                <a:latin typeface="Times New Roman"/>
                <a:cs typeface="Times New Roman"/>
              </a:rPr>
              <a:t> </a:t>
            </a:r>
            <a:r>
              <a:rPr sz="2000" spc="95" dirty="0">
                <a:latin typeface="Times New Roman"/>
                <a:cs typeface="Times New Roman"/>
              </a:rPr>
              <a:t>triển</a:t>
            </a:r>
            <a:r>
              <a:rPr sz="2000" spc="-40" dirty="0">
                <a:latin typeface="Times New Roman"/>
                <a:cs typeface="Times New Roman"/>
              </a:rPr>
              <a:t> </a:t>
            </a:r>
            <a:r>
              <a:rPr sz="2000" spc="75" dirty="0">
                <a:latin typeface="Times New Roman"/>
                <a:cs typeface="Times New Roman"/>
              </a:rPr>
              <a:t>khai</a:t>
            </a:r>
            <a:r>
              <a:rPr sz="2000" spc="-35" dirty="0">
                <a:latin typeface="Times New Roman"/>
                <a:cs typeface="Times New Roman"/>
              </a:rPr>
              <a:t> </a:t>
            </a:r>
            <a:r>
              <a:rPr sz="2000" spc="95" dirty="0">
                <a:latin typeface="Times New Roman"/>
                <a:cs typeface="Times New Roman"/>
              </a:rPr>
              <a:t>đào  tạo</a:t>
            </a:r>
            <a:r>
              <a:rPr sz="2000" spc="-55" dirty="0">
                <a:latin typeface="Times New Roman"/>
                <a:cs typeface="Times New Roman"/>
              </a:rPr>
              <a:t> </a:t>
            </a:r>
            <a:r>
              <a:rPr sz="2000" spc="45" dirty="0">
                <a:latin typeface="Times New Roman"/>
                <a:cs typeface="Times New Roman"/>
              </a:rPr>
              <a:t>“chính</a:t>
            </a:r>
            <a:r>
              <a:rPr sz="2000" spc="-100" dirty="0">
                <a:latin typeface="Times New Roman"/>
                <a:cs typeface="Times New Roman"/>
              </a:rPr>
              <a:t> </a:t>
            </a:r>
            <a:r>
              <a:rPr sz="2000" spc="10" dirty="0">
                <a:latin typeface="Times New Roman"/>
                <a:cs typeface="Times New Roman"/>
              </a:rPr>
              <a:t>quy”</a:t>
            </a:r>
            <a:r>
              <a:rPr sz="2000" spc="25" dirty="0">
                <a:latin typeface="Times New Roman"/>
                <a:cs typeface="Times New Roman"/>
              </a:rPr>
              <a:t> </a:t>
            </a:r>
            <a:r>
              <a:rPr sz="2000" spc="90" dirty="0">
                <a:latin typeface="Times New Roman"/>
                <a:cs typeface="Times New Roman"/>
              </a:rPr>
              <a:t>nghiên</a:t>
            </a:r>
            <a:r>
              <a:rPr sz="2000" spc="-85" dirty="0">
                <a:latin typeface="Times New Roman"/>
                <a:cs typeface="Times New Roman"/>
              </a:rPr>
              <a:t> </a:t>
            </a:r>
            <a:r>
              <a:rPr sz="2000" spc="130" dirty="0">
                <a:latin typeface="Times New Roman"/>
                <a:cs typeface="Times New Roman"/>
              </a:rPr>
              <a:t>cứu</a:t>
            </a:r>
            <a:r>
              <a:rPr sz="2000" spc="-5" dirty="0">
                <a:latin typeface="Times New Roman"/>
                <a:cs typeface="Times New Roman"/>
              </a:rPr>
              <a:t> </a:t>
            </a:r>
            <a:r>
              <a:rPr sz="2000" spc="95" dirty="0">
                <a:latin typeface="Times New Roman"/>
                <a:cs typeface="Times New Roman"/>
              </a:rPr>
              <a:t>nghiêm</a:t>
            </a:r>
            <a:r>
              <a:rPr sz="2000" spc="-45" dirty="0">
                <a:latin typeface="Times New Roman"/>
                <a:cs typeface="Times New Roman"/>
              </a:rPr>
              <a:t> </a:t>
            </a:r>
            <a:r>
              <a:rPr sz="2000" spc="105" dirty="0">
                <a:latin typeface="Times New Roman"/>
                <a:cs typeface="Times New Roman"/>
              </a:rPr>
              <a:t>túc</a:t>
            </a:r>
            <a:r>
              <a:rPr sz="2000" spc="-60" dirty="0">
                <a:latin typeface="Times New Roman"/>
                <a:cs typeface="Times New Roman"/>
              </a:rPr>
              <a:t> </a:t>
            </a:r>
            <a:r>
              <a:rPr sz="2000" spc="185" dirty="0">
                <a:latin typeface="Times New Roman"/>
                <a:cs typeface="Times New Roman"/>
              </a:rPr>
              <a:t>hơn</a:t>
            </a:r>
            <a:r>
              <a:rPr sz="2000" spc="-70" dirty="0">
                <a:latin typeface="Times New Roman"/>
                <a:cs typeface="Times New Roman"/>
              </a:rPr>
              <a:t> </a:t>
            </a:r>
            <a:r>
              <a:rPr sz="2000" spc="20" dirty="0">
                <a:latin typeface="Times New Roman"/>
                <a:cs typeface="Times New Roman"/>
              </a:rPr>
              <a:t>về</a:t>
            </a:r>
            <a:r>
              <a:rPr sz="2000" spc="-90" dirty="0">
                <a:latin typeface="Times New Roman"/>
                <a:cs typeface="Times New Roman"/>
              </a:rPr>
              <a:t> </a:t>
            </a:r>
            <a:r>
              <a:rPr sz="2000" spc="125" dirty="0">
                <a:latin typeface="Times New Roman"/>
                <a:cs typeface="Times New Roman"/>
              </a:rPr>
              <a:t>phát</a:t>
            </a:r>
            <a:r>
              <a:rPr sz="2000" spc="-60" dirty="0">
                <a:latin typeface="Times New Roman"/>
                <a:cs typeface="Times New Roman"/>
              </a:rPr>
              <a:t> </a:t>
            </a:r>
            <a:r>
              <a:rPr sz="2000" spc="95" dirty="0">
                <a:latin typeface="Times New Roman"/>
                <a:cs typeface="Times New Roman"/>
              </a:rPr>
              <a:t>triển</a:t>
            </a:r>
            <a:r>
              <a:rPr sz="2000" spc="-45" dirty="0">
                <a:latin typeface="Times New Roman"/>
                <a:cs typeface="Times New Roman"/>
              </a:rPr>
              <a:t> </a:t>
            </a:r>
            <a:r>
              <a:rPr sz="2000" spc="110" dirty="0">
                <a:latin typeface="Times New Roman"/>
                <a:cs typeface="Times New Roman"/>
              </a:rPr>
              <a:t>nguồn</a:t>
            </a:r>
            <a:r>
              <a:rPr sz="2000" spc="-45" dirty="0">
                <a:latin typeface="Times New Roman"/>
                <a:cs typeface="Times New Roman"/>
              </a:rPr>
              <a:t> </a:t>
            </a:r>
            <a:r>
              <a:rPr sz="2000" spc="200" dirty="0">
                <a:latin typeface="Times New Roman"/>
                <a:cs typeface="Times New Roman"/>
              </a:rPr>
              <a:t>mở</a:t>
            </a:r>
            <a:endParaRPr sz="2000" dirty="0">
              <a:latin typeface="Times New Roman"/>
              <a:cs typeface="Times New Roman"/>
            </a:endParaRPr>
          </a:p>
          <a:p>
            <a:pPr marL="469265" indent="-457200">
              <a:lnSpc>
                <a:spcPct val="100000"/>
              </a:lnSpc>
              <a:spcBef>
                <a:spcPts val="590"/>
              </a:spcBef>
              <a:buClr>
                <a:srgbClr val="0AD0D9"/>
              </a:buClr>
              <a:buSzPct val="94230"/>
              <a:buFont typeface="Arial" panose="020B0604020202020204" pitchFamily="34" charset="0"/>
              <a:buChar char="•"/>
              <a:tabLst>
                <a:tab pos="285750" algn="l"/>
              </a:tabLst>
            </a:pPr>
            <a:r>
              <a:rPr sz="2600" spc="140" dirty="0">
                <a:latin typeface="Times New Roman"/>
                <a:cs typeface="Times New Roman"/>
              </a:rPr>
              <a:t>Phát </a:t>
            </a:r>
            <a:r>
              <a:rPr sz="2600" spc="125" dirty="0">
                <a:latin typeface="Times New Roman"/>
                <a:cs typeface="Times New Roman"/>
              </a:rPr>
              <a:t>triển </a:t>
            </a:r>
            <a:r>
              <a:rPr sz="2600" spc="160" dirty="0">
                <a:latin typeface="Times New Roman"/>
                <a:cs typeface="Times New Roman"/>
              </a:rPr>
              <a:t>mã</a:t>
            </a:r>
            <a:r>
              <a:rPr sz="2600" spc="-450" dirty="0">
                <a:latin typeface="Times New Roman"/>
                <a:cs typeface="Times New Roman"/>
              </a:rPr>
              <a:t> </a:t>
            </a:r>
            <a:r>
              <a:rPr sz="2600" spc="140" dirty="0">
                <a:latin typeface="Times New Roman"/>
                <a:cs typeface="Times New Roman"/>
              </a:rPr>
              <a:t>nguồn</a:t>
            </a:r>
            <a:endParaRPr sz="2600" dirty="0">
              <a:latin typeface="Times New Roman"/>
              <a:cs typeface="Times New Roman"/>
            </a:endParaRPr>
          </a:p>
          <a:p>
            <a:pPr marL="285115" marR="109220">
              <a:lnSpc>
                <a:spcPct val="106500"/>
              </a:lnSpc>
              <a:spcBef>
                <a:spcPts val="1070"/>
              </a:spcBef>
            </a:pPr>
            <a:r>
              <a:rPr sz="2000" spc="85" dirty="0">
                <a:latin typeface="Times New Roman"/>
                <a:cs typeface="Times New Roman"/>
              </a:rPr>
              <a:t>Nguồn</a:t>
            </a:r>
            <a:r>
              <a:rPr sz="2000" spc="-55" dirty="0">
                <a:latin typeface="Times New Roman"/>
                <a:cs typeface="Times New Roman"/>
              </a:rPr>
              <a:t> </a:t>
            </a:r>
            <a:r>
              <a:rPr sz="2000" spc="200" dirty="0">
                <a:latin typeface="Times New Roman"/>
                <a:cs typeface="Times New Roman"/>
              </a:rPr>
              <a:t>mở</a:t>
            </a:r>
            <a:r>
              <a:rPr sz="2000" spc="-45" dirty="0">
                <a:latin typeface="Times New Roman"/>
                <a:cs typeface="Times New Roman"/>
              </a:rPr>
              <a:t> </a:t>
            </a:r>
            <a:r>
              <a:rPr sz="2000" spc="155" dirty="0">
                <a:latin typeface="Times New Roman"/>
                <a:cs typeface="Times New Roman"/>
              </a:rPr>
              <a:t>được</a:t>
            </a:r>
            <a:r>
              <a:rPr sz="2000" spc="-85" dirty="0">
                <a:latin typeface="Times New Roman"/>
                <a:cs typeface="Times New Roman"/>
              </a:rPr>
              <a:t> </a:t>
            </a:r>
            <a:r>
              <a:rPr sz="2000" spc="85" dirty="0">
                <a:latin typeface="Times New Roman"/>
                <a:cs typeface="Times New Roman"/>
              </a:rPr>
              <a:t>cung</a:t>
            </a:r>
            <a:r>
              <a:rPr sz="2000" spc="-50" dirty="0">
                <a:latin typeface="Times New Roman"/>
                <a:cs typeface="Times New Roman"/>
              </a:rPr>
              <a:t> </a:t>
            </a:r>
            <a:r>
              <a:rPr sz="2000" spc="70" dirty="0">
                <a:latin typeface="Times New Roman"/>
                <a:cs typeface="Times New Roman"/>
              </a:rPr>
              <a:t>cấp</a:t>
            </a:r>
            <a:r>
              <a:rPr sz="2000" spc="-95" dirty="0">
                <a:latin typeface="Times New Roman"/>
                <a:cs typeface="Times New Roman"/>
              </a:rPr>
              <a:t> </a:t>
            </a:r>
            <a:r>
              <a:rPr sz="2000" spc="65" dirty="0">
                <a:latin typeface="Times New Roman"/>
                <a:cs typeface="Times New Roman"/>
              </a:rPr>
              <a:t>công</a:t>
            </a:r>
            <a:r>
              <a:rPr sz="2000" spc="5" dirty="0">
                <a:latin typeface="Times New Roman"/>
                <a:cs typeface="Times New Roman"/>
              </a:rPr>
              <a:t> </a:t>
            </a:r>
            <a:r>
              <a:rPr sz="2000" spc="60" dirty="0">
                <a:latin typeface="Times New Roman"/>
                <a:cs typeface="Times New Roman"/>
              </a:rPr>
              <a:t>khai,</a:t>
            </a:r>
            <a:r>
              <a:rPr sz="2000" spc="-10" dirty="0">
                <a:latin typeface="Times New Roman"/>
                <a:cs typeface="Times New Roman"/>
              </a:rPr>
              <a:t> </a:t>
            </a:r>
            <a:r>
              <a:rPr sz="2000" spc="185" dirty="0">
                <a:latin typeface="Times New Roman"/>
                <a:cs typeface="Times New Roman"/>
              </a:rPr>
              <a:t>từ</a:t>
            </a:r>
            <a:r>
              <a:rPr sz="2000" spc="-55" dirty="0">
                <a:latin typeface="Times New Roman"/>
                <a:cs typeface="Times New Roman"/>
              </a:rPr>
              <a:t> </a:t>
            </a:r>
            <a:r>
              <a:rPr sz="2000" spc="110" dirty="0">
                <a:latin typeface="Times New Roman"/>
                <a:cs typeface="Times New Roman"/>
              </a:rPr>
              <a:t>dó</a:t>
            </a:r>
            <a:r>
              <a:rPr sz="2000" spc="-105" dirty="0">
                <a:latin typeface="Times New Roman"/>
                <a:cs typeface="Times New Roman"/>
              </a:rPr>
              <a:t> </a:t>
            </a:r>
            <a:r>
              <a:rPr sz="2000" spc="45" dirty="0">
                <a:latin typeface="Times New Roman"/>
                <a:cs typeface="Times New Roman"/>
              </a:rPr>
              <a:t>các</a:t>
            </a:r>
            <a:r>
              <a:rPr sz="2000" spc="-60" dirty="0">
                <a:latin typeface="Times New Roman"/>
                <a:cs typeface="Times New Roman"/>
              </a:rPr>
              <a:t> </a:t>
            </a:r>
            <a:r>
              <a:rPr sz="2000" spc="105" dirty="0">
                <a:latin typeface="Times New Roman"/>
                <a:cs typeface="Times New Roman"/>
              </a:rPr>
              <a:t>tổ</a:t>
            </a:r>
            <a:r>
              <a:rPr sz="2000" spc="-114" dirty="0">
                <a:latin typeface="Times New Roman"/>
                <a:cs typeface="Times New Roman"/>
              </a:rPr>
              <a:t> </a:t>
            </a:r>
            <a:r>
              <a:rPr sz="2000" spc="110" dirty="0">
                <a:latin typeface="Times New Roman"/>
                <a:cs typeface="Times New Roman"/>
              </a:rPr>
              <a:t>chức</a:t>
            </a:r>
            <a:r>
              <a:rPr sz="2000" spc="-95" dirty="0">
                <a:latin typeface="Times New Roman"/>
                <a:cs typeface="Times New Roman"/>
              </a:rPr>
              <a:t> </a:t>
            </a:r>
            <a:r>
              <a:rPr sz="2000" spc="10" dirty="0">
                <a:latin typeface="Times New Roman"/>
                <a:cs typeface="Times New Roman"/>
              </a:rPr>
              <a:t>và</a:t>
            </a:r>
            <a:r>
              <a:rPr sz="2000" spc="-105" dirty="0">
                <a:latin typeface="Times New Roman"/>
                <a:cs typeface="Times New Roman"/>
              </a:rPr>
              <a:t> </a:t>
            </a:r>
            <a:r>
              <a:rPr sz="2000" spc="50" dirty="0">
                <a:latin typeface="Times New Roman"/>
                <a:cs typeface="Times New Roman"/>
              </a:rPr>
              <a:t>cá</a:t>
            </a:r>
            <a:r>
              <a:rPr sz="2000" spc="-40" dirty="0">
                <a:latin typeface="Times New Roman"/>
                <a:cs typeface="Times New Roman"/>
              </a:rPr>
              <a:t> </a:t>
            </a:r>
            <a:r>
              <a:rPr sz="2000" spc="140" dirty="0">
                <a:latin typeface="Times New Roman"/>
                <a:cs typeface="Times New Roman"/>
              </a:rPr>
              <a:t>nhân</a:t>
            </a:r>
            <a:r>
              <a:rPr sz="2000" spc="-80" dirty="0">
                <a:latin typeface="Times New Roman"/>
                <a:cs typeface="Times New Roman"/>
              </a:rPr>
              <a:t> </a:t>
            </a:r>
            <a:r>
              <a:rPr sz="2000" spc="85" dirty="0">
                <a:latin typeface="Times New Roman"/>
                <a:cs typeface="Times New Roman"/>
              </a:rPr>
              <a:t>cùng</a:t>
            </a:r>
            <a:r>
              <a:rPr sz="2000" spc="-40" dirty="0">
                <a:latin typeface="Times New Roman"/>
                <a:cs typeface="Times New Roman"/>
              </a:rPr>
              <a:t> </a:t>
            </a:r>
            <a:r>
              <a:rPr sz="2000" spc="125" dirty="0">
                <a:latin typeface="Times New Roman"/>
                <a:cs typeface="Times New Roman"/>
              </a:rPr>
              <a:t>phất  </a:t>
            </a:r>
            <a:r>
              <a:rPr sz="2000" spc="95" dirty="0">
                <a:latin typeface="Times New Roman"/>
                <a:cs typeface="Times New Roman"/>
              </a:rPr>
              <a:t>triền</a:t>
            </a:r>
            <a:r>
              <a:rPr sz="2000" spc="-45" dirty="0">
                <a:latin typeface="Times New Roman"/>
                <a:cs typeface="Times New Roman"/>
              </a:rPr>
              <a:t> </a:t>
            </a:r>
            <a:r>
              <a:rPr sz="2000" spc="114" dirty="0">
                <a:latin typeface="Times New Roman"/>
                <a:cs typeface="Times New Roman"/>
              </a:rPr>
              <a:t>hệ</a:t>
            </a:r>
            <a:r>
              <a:rPr sz="2000" spc="-35" dirty="0">
                <a:latin typeface="Times New Roman"/>
                <a:cs typeface="Times New Roman"/>
              </a:rPr>
              <a:t> </a:t>
            </a:r>
            <a:r>
              <a:rPr sz="2000" spc="110" dirty="0">
                <a:latin typeface="Times New Roman"/>
                <a:cs typeface="Times New Roman"/>
              </a:rPr>
              <a:t>nguồn</a:t>
            </a:r>
            <a:r>
              <a:rPr sz="2000" spc="-55" dirty="0">
                <a:latin typeface="Times New Roman"/>
                <a:cs typeface="Times New Roman"/>
              </a:rPr>
              <a:t> </a:t>
            </a:r>
            <a:r>
              <a:rPr sz="2000" spc="200" dirty="0">
                <a:latin typeface="Times New Roman"/>
                <a:cs typeface="Times New Roman"/>
              </a:rPr>
              <a:t>mở</a:t>
            </a:r>
            <a:r>
              <a:rPr sz="2000" spc="5" dirty="0">
                <a:latin typeface="Times New Roman"/>
                <a:cs typeface="Times New Roman"/>
              </a:rPr>
              <a:t> </a:t>
            </a:r>
            <a:r>
              <a:rPr sz="2000" spc="65" dirty="0">
                <a:latin typeface="Times New Roman"/>
                <a:cs typeface="Times New Roman"/>
              </a:rPr>
              <a:t>(Android,</a:t>
            </a:r>
            <a:r>
              <a:rPr sz="2000" spc="-20" dirty="0">
                <a:latin typeface="Times New Roman"/>
                <a:cs typeface="Times New Roman"/>
              </a:rPr>
              <a:t> </a:t>
            </a:r>
            <a:r>
              <a:rPr sz="2000" spc="-45" dirty="0">
                <a:latin typeface="Times New Roman"/>
                <a:cs typeface="Times New Roman"/>
              </a:rPr>
              <a:t>Linux…)</a:t>
            </a:r>
            <a:r>
              <a:rPr sz="2000" spc="-65" dirty="0">
                <a:latin typeface="Times New Roman"/>
                <a:cs typeface="Times New Roman"/>
              </a:rPr>
              <a:t> </a:t>
            </a:r>
            <a:r>
              <a:rPr sz="2000" spc="114" dirty="0">
                <a:latin typeface="Times New Roman"/>
                <a:cs typeface="Times New Roman"/>
              </a:rPr>
              <a:t>đều</a:t>
            </a:r>
            <a:r>
              <a:rPr sz="2000" spc="-45" dirty="0">
                <a:latin typeface="Times New Roman"/>
                <a:cs typeface="Times New Roman"/>
              </a:rPr>
              <a:t> </a:t>
            </a:r>
            <a:r>
              <a:rPr sz="2000" spc="125" dirty="0">
                <a:latin typeface="Times New Roman"/>
                <a:cs typeface="Times New Roman"/>
              </a:rPr>
              <a:t>phát</a:t>
            </a:r>
            <a:r>
              <a:rPr sz="2000" spc="-60" dirty="0">
                <a:latin typeface="Times New Roman"/>
                <a:cs typeface="Times New Roman"/>
              </a:rPr>
              <a:t> </a:t>
            </a:r>
            <a:r>
              <a:rPr sz="2000" spc="95" dirty="0">
                <a:latin typeface="Times New Roman"/>
                <a:cs typeface="Times New Roman"/>
              </a:rPr>
              <a:t>triền</a:t>
            </a:r>
            <a:r>
              <a:rPr sz="2000" spc="-45" dirty="0">
                <a:latin typeface="Times New Roman"/>
                <a:cs typeface="Times New Roman"/>
              </a:rPr>
              <a:t> </a:t>
            </a:r>
            <a:r>
              <a:rPr sz="2000" spc="65" dirty="0">
                <a:latin typeface="Times New Roman"/>
                <a:cs typeface="Times New Roman"/>
              </a:rPr>
              <a:t>(Miễn</a:t>
            </a:r>
            <a:r>
              <a:rPr sz="2000" spc="-50" dirty="0">
                <a:latin typeface="Times New Roman"/>
                <a:cs typeface="Times New Roman"/>
              </a:rPr>
              <a:t> </a:t>
            </a:r>
            <a:r>
              <a:rPr sz="2000" spc="95" dirty="0">
                <a:latin typeface="Times New Roman"/>
                <a:cs typeface="Times New Roman"/>
              </a:rPr>
              <a:t>phí</a:t>
            </a:r>
            <a:r>
              <a:rPr sz="2000" spc="5" dirty="0">
                <a:latin typeface="Times New Roman"/>
                <a:cs typeface="Times New Roman"/>
              </a:rPr>
              <a:t> </a:t>
            </a:r>
            <a:r>
              <a:rPr sz="2000" spc="120" dirty="0">
                <a:latin typeface="Times New Roman"/>
                <a:cs typeface="Times New Roman"/>
              </a:rPr>
              <a:t>hoàn</a:t>
            </a:r>
            <a:r>
              <a:rPr sz="2000" spc="-55" dirty="0">
                <a:latin typeface="Times New Roman"/>
                <a:cs typeface="Times New Roman"/>
              </a:rPr>
              <a:t> </a:t>
            </a:r>
            <a:r>
              <a:rPr sz="2000" spc="110" dirty="0">
                <a:latin typeface="Times New Roman"/>
                <a:cs typeface="Times New Roman"/>
              </a:rPr>
              <a:t>toàn</a:t>
            </a:r>
            <a:endParaRPr sz="2000" dirty="0">
              <a:latin typeface="Times New Roman"/>
              <a:cs typeface="Times New Roman"/>
            </a:endParaRPr>
          </a:p>
          <a:p>
            <a:pPr marL="285115">
              <a:lnSpc>
                <a:spcPct val="100000"/>
              </a:lnSpc>
              <a:tabLst>
                <a:tab pos="2123440" algn="l"/>
              </a:tabLst>
            </a:pPr>
            <a:r>
              <a:rPr sz="2000" spc="85" dirty="0">
                <a:latin typeface="Times New Roman"/>
                <a:cs typeface="Times New Roman"/>
              </a:rPr>
              <a:t>hoặc</a:t>
            </a:r>
            <a:r>
              <a:rPr sz="2000" spc="-45" dirty="0">
                <a:latin typeface="Times New Roman"/>
                <a:cs typeface="Times New Roman"/>
              </a:rPr>
              <a:t> </a:t>
            </a:r>
            <a:r>
              <a:rPr sz="2000" spc="135" dirty="0">
                <a:latin typeface="Times New Roman"/>
                <a:cs typeface="Times New Roman"/>
              </a:rPr>
              <a:t>một</a:t>
            </a:r>
            <a:r>
              <a:rPr sz="2000" spc="-80" dirty="0">
                <a:latin typeface="Times New Roman"/>
                <a:cs typeface="Times New Roman"/>
              </a:rPr>
              <a:t> </a:t>
            </a:r>
            <a:r>
              <a:rPr sz="2000" spc="105" dirty="0">
                <a:latin typeface="Times New Roman"/>
                <a:cs typeface="Times New Roman"/>
              </a:rPr>
              <a:t>phần,	</a:t>
            </a:r>
            <a:r>
              <a:rPr sz="2000" spc="85" dirty="0">
                <a:latin typeface="Times New Roman"/>
                <a:cs typeface="Times New Roman"/>
              </a:rPr>
              <a:t>hoặc</a:t>
            </a:r>
            <a:r>
              <a:rPr sz="2000" spc="-60" dirty="0">
                <a:latin typeface="Times New Roman"/>
                <a:cs typeface="Times New Roman"/>
              </a:rPr>
              <a:t> </a:t>
            </a:r>
            <a:r>
              <a:rPr sz="2000" spc="155" dirty="0">
                <a:latin typeface="Times New Roman"/>
                <a:cs typeface="Times New Roman"/>
              </a:rPr>
              <a:t>thương</a:t>
            </a:r>
            <a:r>
              <a:rPr sz="2000" spc="-15" dirty="0">
                <a:latin typeface="Times New Roman"/>
                <a:cs typeface="Times New Roman"/>
              </a:rPr>
              <a:t> </a:t>
            </a:r>
            <a:r>
              <a:rPr sz="2000" spc="85" dirty="0">
                <a:latin typeface="Times New Roman"/>
                <a:cs typeface="Times New Roman"/>
              </a:rPr>
              <a:t>mại</a:t>
            </a:r>
            <a:r>
              <a:rPr sz="2000" dirty="0">
                <a:latin typeface="Times New Roman"/>
                <a:cs typeface="Times New Roman"/>
              </a:rPr>
              <a:t> </a:t>
            </a:r>
            <a:r>
              <a:rPr sz="2000" spc="105" dirty="0">
                <a:latin typeface="Times New Roman"/>
                <a:cs typeface="Times New Roman"/>
              </a:rPr>
              <a:t>hóa</a:t>
            </a:r>
            <a:r>
              <a:rPr sz="2000" spc="-55" dirty="0">
                <a:latin typeface="Times New Roman"/>
                <a:cs typeface="Times New Roman"/>
              </a:rPr>
              <a:t> </a:t>
            </a:r>
            <a:r>
              <a:rPr sz="2000" spc="80" dirty="0">
                <a:latin typeface="Times New Roman"/>
                <a:cs typeface="Times New Roman"/>
              </a:rPr>
              <a:t>Redhat</a:t>
            </a:r>
            <a:r>
              <a:rPr sz="2000" spc="-45" dirty="0">
                <a:latin typeface="Times New Roman"/>
                <a:cs typeface="Times New Roman"/>
              </a:rPr>
              <a:t> </a:t>
            </a:r>
            <a:r>
              <a:rPr sz="2000" spc="30" dirty="0">
                <a:latin typeface="Times New Roman"/>
                <a:cs typeface="Times New Roman"/>
              </a:rPr>
              <a:t>Linux</a:t>
            </a:r>
            <a:r>
              <a:rPr sz="2000" spc="-35" dirty="0">
                <a:latin typeface="Times New Roman"/>
                <a:cs typeface="Times New Roman"/>
              </a:rPr>
              <a:t> </a:t>
            </a:r>
            <a:r>
              <a:rPr sz="2000" spc="75" dirty="0">
                <a:latin typeface="Times New Roman"/>
                <a:cs typeface="Times New Roman"/>
              </a:rPr>
              <a:t>Enterprise)</a:t>
            </a:r>
            <a:endParaRPr sz="2000" dirty="0">
              <a:latin typeface="Times New Roman"/>
              <a:cs typeface="Times New Roman"/>
            </a:endParaRPr>
          </a:p>
          <a:p>
            <a:pPr marL="469265" indent="-457200">
              <a:lnSpc>
                <a:spcPct val="100000"/>
              </a:lnSpc>
              <a:spcBef>
                <a:spcPts val="585"/>
              </a:spcBef>
              <a:buClr>
                <a:srgbClr val="0AD0D9"/>
              </a:buClr>
              <a:buSzPct val="94230"/>
              <a:buFont typeface="Arial" panose="020B0604020202020204" pitchFamily="34" charset="0"/>
              <a:buChar char="•"/>
              <a:tabLst>
                <a:tab pos="285750" algn="l"/>
              </a:tabLst>
            </a:pPr>
            <a:r>
              <a:rPr sz="2600" spc="114" dirty="0">
                <a:latin typeface="Times New Roman"/>
                <a:cs typeface="Times New Roman"/>
              </a:rPr>
              <a:t>Hỗ </a:t>
            </a:r>
            <a:r>
              <a:rPr sz="2600" spc="195" dirty="0">
                <a:latin typeface="Times New Roman"/>
                <a:cs typeface="Times New Roman"/>
              </a:rPr>
              <a:t>trợ</a:t>
            </a:r>
            <a:r>
              <a:rPr sz="2600" spc="-350" dirty="0">
                <a:latin typeface="Times New Roman"/>
                <a:cs typeface="Times New Roman"/>
              </a:rPr>
              <a:t> </a:t>
            </a:r>
            <a:r>
              <a:rPr sz="2600" spc="20" dirty="0">
                <a:latin typeface="Times New Roman"/>
                <a:cs typeface="Times New Roman"/>
              </a:rPr>
              <a:t>kỹ </a:t>
            </a:r>
            <a:r>
              <a:rPr sz="2600" spc="170" dirty="0">
                <a:latin typeface="Times New Roman"/>
                <a:cs typeface="Times New Roman"/>
              </a:rPr>
              <a:t>thuật</a:t>
            </a:r>
            <a:endParaRPr sz="2600" dirty="0">
              <a:latin typeface="Times New Roman"/>
              <a:cs typeface="Times New Roman"/>
            </a:endParaRPr>
          </a:p>
          <a:p>
            <a:pPr marL="285115" marR="5080">
              <a:lnSpc>
                <a:spcPct val="103200"/>
              </a:lnSpc>
              <a:spcBef>
                <a:spcPts val="1150"/>
              </a:spcBef>
            </a:pPr>
            <a:r>
              <a:rPr sz="2000" spc="85" dirty="0">
                <a:latin typeface="Times New Roman"/>
                <a:cs typeface="Times New Roman"/>
              </a:rPr>
              <a:t>Hệ</a:t>
            </a:r>
            <a:r>
              <a:rPr sz="2000" spc="-45" dirty="0">
                <a:latin typeface="Times New Roman"/>
                <a:cs typeface="Times New Roman"/>
              </a:rPr>
              <a:t> </a:t>
            </a:r>
            <a:r>
              <a:rPr sz="2000" spc="110" dirty="0">
                <a:latin typeface="Times New Roman"/>
                <a:cs typeface="Times New Roman"/>
              </a:rPr>
              <a:t>nguồn</a:t>
            </a:r>
            <a:r>
              <a:rPr sz="2000" spc="-45" dirty="0">
                <a:latin typeface="Times New Roman"/>
                <a:cs typeface="Times New Roman"/>
              </a:rPr>
              <a:t> </a:t>
            </a:r>
            <a:r>
              <a:rPr sz="2000" spc="200" dirty="0">
                <a:latin typeface="Times New Roman"/>
                <a:cs typeface="Times New Roman"/>
              </a:rPr>
              <a:t>mở</a:t>
            </a:r>
            <a:r>
              <a:rPr sz="2000" dirty="0">
                <a:latin typeface="Times New Roman"/>
                <a:cs typeface="Times New Roman"/>
              </a:rPr>
              <a:t> </a:t>
            </a:r>
            <a:r>
              <a:rPr sz="2000" spc="40" dirty="0">
                <a:latin typeface="Times New Roman"/>
                <a:cs typeface="Times New Roman"/>
              </a:rPr>
              <a:t>ngày</a:t>
            </a:r>
            <a:r>
              <a:rPr sz="2000" spc="-110" dirty="0">
                <a:latin typeface="Times New Roman"/>
                <a:cs typeface="Times New Roman"/>
              </a:rPr>
              <a:t> </a:t>
            </a:r>
            <a:r>
              <a:rPr sz="2000" spc="70" dirty="0">
                <a:latin typeface="Times New Roman"/>
                <a:cs typeface="Times New Roman"/>
              </a:rPr>
              <a:t>càng</a:t>
            </a:r>
            <a:r>
              <a:rPr sz="2000" spc="-45" dirty="0">
                <a:latin typeface="Times New Roman"/>
                <a:cs typeface="Times New Roman"/>
              </a:rPr>
              <a:t> </a:t>
            </a:r>
            <a:r>
              <a:rPr sz="2000" spc="155" dirty="0">
                <a:latin typeface="Times New Roman"/>
                <a:cs typeface="Times New Roman"/>
              </a:rPr>
              <a:t>được</a:t>
            </a:r>
            <a:r>
              <a:rPr sz="2000" spc="-65" dirty="0">
                <a:latin typeface="Times New Roman"/>
                <a:cs typeface="Times New Roman"/>
              </a:rPr>
              <a:t> </a:t>
            </a:r>
            <a:r>
              <a:rPr sz="2000" spc="125" dirty="0">
                <a:latin typeface="Times New Roman"/>
                <a:cs typeface="Times New Roman"/>
              </a:rPr>
              <a:t>phát</a:t>
            </a:r>
            <a:r>
              <a:rPr sz="2000" spc="-60" dirty="0">
                <a:latin typeface="Times New Roman"/>
                <a:cs typeface="Times New Roman"/>
              </a:rPr>
              <a:t> </a:t>
            </a:r>
            <a:r>
              <a:rPr sz="2000" spc="95" dirty="0">
                <a:latin typeface="Times New Roman"/>
                <a:cs typeface="Times New Roman"/>
              </a:rPr>
              <a:t>triển</a:t>
            </a:r>
            <a:r>
              <a:rPr sz="2000" spc="-45" dirty="0">
                <a:latin typeface="Times New Roman"/>
                <a:cs typeface="Times New Roman"/>
              </a:rPr>
              <a:t> </a:t>
            </a:r>
            <a:r>
              <a:rPr sz="2000" spc="140" dirty="0">
                <a:latin typeface="Times New Roman"/>
                <a:cs typeface="Times New Roman"/>
              </a:rPr>
              <a:t>nhằm</a:t>
            </a:r>
            <a:r>
              <a:rPr sz="2000" spc="-65" dirty="0">
                <a:latin typeface="Times New Roman"/>
                <a:cs typeface="Times New Roman"/>
              </a:rPr>
              <a:t> </a:t>
            </a:r>
            <a:r>
              <a:rPr sz="2000" spc="130" dirty="0">
                <a:latin typeface="Times New Roman"/>
                <a:cs typeface="Times New Roman"/>
              </a:rPr>
              <a:t>đảm</a:t>
            </a:r>
            <a:r>
              <a:rPr sz="2000" spc="-25" dirty="0">
                <a:latin typeface="Times New Roman"/>
                <a:cs typeface="Times New Roman"/>
              </a:rPr>
              <a:t> </a:t>
            </a:r>
            <a:r>
              <a:rPr sz="2000" spc="85" dirty="0">
                <a:latin typeface="Times New Roman"/>
                <a:cs typeface="Times New Roman"/>
              </a:rPr>
              <a:t>bảo</a:t>
            </a:r>
            <a:r>
              <a:rPr sz="2000" spc="-65" dirty="0">
                <a:latin typeface="Times New Roman"/>
                <a:cs typeface="Times New Roman"/>
              </a:rPr>
              <a:t> </a:t>
            </a:r>
            <a:r>
              <a:rPr sz="2000" spc="150" dirty="0">
                <a:latin typeface="Times New Roman"/>
                <a:cs typeface="Times New Roman"/>
              </a:rPr>
              <a:t>tương</a:t>
            </a:r>
            <a:r>
              <a:rPr sz="2000" spc="-25" dirty="0">
                <a:latin typeface="Times New Roman"/>
                <a:cs typeface="Times New Roman"/>
              </a:rPr>
              <a:t> </a:t>
            </a:r>
            <a:r>
              <a:rPr sz="2000" spc="100" dirty="0">
                <a:latin typeface="Times New Roman"/>
                <a:cs typeface="Times New Roman"/>
              </a:rPr>
              <a:t>thích</a:t>
            </a:r>
            <a:r>
              <a:rPr sz="2000" spc="-95" dirty="0">
                <a:latin typeface="Times New Roman"/>
                <a:cs typeface="Times New Roman"/>
              </a:rPr>
              <a:t> </a:t>
            </a:r>
            <a:r>
              <a:rPr sz="2000" spc="20" dirty="0">
                <a:latin typeface="Times New Roman"/>
                <a:cs typeface="Times New Roman"/>
              </a:rPr>
              <a:t>về</a:t>
            </a:r>
            <a:r>
              <a:rPr sz="2000" spc="-80" dirty="0">
                <a:latin typeface="Times New Roman"/>
                <a:cs typeface="Times New Roman"/>
              </a:rPr>
              <a:t> </a:t>
            </a:r>
            <a:r>
              <a:rPr sz="2000" spc="130" dirty="0">
                <a:latin typeface="Times New Roman"/>
                <a:cs typeface="Times New Roman"/>
              </a:rPr>
              <a:t>phần  </a:t>
            </a:r>
            <a:r>
              <a:rPr sz="2000" spc="105" dirty="0">
                <a:latin typeface="Times New Roman"/>
                <a:cs typeface="Times New Roman"/>
              </a:rPr>
              <a:t>cứng </a:t>
            </a:r>
            <a:r>
              <a:rPr sz="2000" spc="114" dirty="0">
                <a:latin typeface="Times New Roman"/>
                <a:cs typeface="Times New Roman"/>
              </a:rPr>
              <a:t>theo </a:t>
            </a:r>
            <a:r>
              <a:rPr sz="2000" spc="45" dirty="0">
                <a:latin typeface="Times New Roman"/>
                <a:cs typeface="Times New Roman"/>
              </a:rPr>
              <a:t>các </a:t>
            </a:r>
            <a:r>
              <a:rPr sz="2000" spc="110" dirty="0">
                <a:latin typeface="Times New Roman"/>
                <a:cs typeface="Times New Roman"/>
              </a:rPr>
              <a:t>chuẩn </a:t>
            </a:r>
            <a:r>
              <a:rPr sz="2000" spc="105" dirty="0">
                <a:latin typeface="Times New Roman"/>
                <a:cs typeface="Times New Roman"/>
              </a:rPr>
              <a:t>dã </a:t>
            </a:r>
            <a:r>
              <a:rPr sz="2000" spc="125" dirty="0">
                <a:latin typeface="Times New Roman"/>
                <a:cs typeface="Times New Roman"/>
              </a:rPr>
              <a:t>phát </a:t>
            </a:r>
            <a:r>
              <a:rPr sz="2000" spc="70" dirty="0">
                <a:latin typeface="Times New Roman"/>
                <a:cs typeface="Times New Roman"/>
              </a:rPr>
              <a:t>triển; </a:t>
            </a:r>
            <a:r>
              <a:rPr sz="2000" spc="45" dirty="0">
                <a:latin typeface="Times New Roman"/>
                <a:cs typeface="Times New Roman"/>
              </a:rPr>
              <a:t>các </a:t>
            </a:r>
            <a:r>
              <a:rPr sz="2000" spc="120" dirty="0">
                <a:latin typeface="Times New Roman"/>
                <a:cs typeface="Times New Roman"/>
              </a:rPr>
              <a:t>hỗ </a:t>
            </a:r>
            <a:r>
              <a:rPr sz="2000" spc="150" dirty="0">
                <a:latin typeface="Times New Roman"/>
                <a:cs typeface="Times New Roman"/>
              </a:rPr>
              <a:t>trợ </a:t>
            </a:r>
            <a:r>
              <a:rPr sz="2000" spc="15" dirty="0">
                <a:latin typeface="Times New Roman"/>
                <a:cs typeface="Times New Roman"/>
              </a:rPr>
              <a:t>kỹ </a:t>
            </a:r>
            <a:r>
              <a:rPr sz="2000" spc="130" dirty="0">
                <a:latin typeface="Times New Roman"/>
                <a:cs typeface="Times New Roman"/>
              </a:rPr>
              <a:t>thuật </a:t>
            </a:r>
            <a:r>
              <a:rPr sz="2000" spc="50" dirty="0">
                <a:latin typeface="Times New Roman"/>
                <a:cs typeface="Times New Roman"/>
              </a:rPr>
              <a:t>này </a:t>
            </a:r>
            <a:r>
              <a:rPr sz="2000" spc="105" dirty="0">
                <a:latin typeface="Times New Roman"/>
                <a:cs typeface="Times New Roman"/>
              </a:rPr>
              <a:t>đã </a:t>
            </a:r>
            <a:r>
              <a:rPr sz="2000" spc="155" dirty="0">
                <a:latin typeface="Times New Roman"/>
                <a:cs typeface="Times New Roman"/>
              </a:rPr>
              <a:t>được </a:t>
            </a:r>
            <a:r>
              <a:rPr sz="2000" spc="125" dirty="0">
                <a:latin typeface="Times New Roman"/>
                <a:cs typeface="Times New Roman"/>
              </a:rPr>
              <a:t>người  </a:t>
            </a:r>
            <a:r>
              <a:rPr sz="2000" spc="110" dirty="0">
                <a:latin typeface="Times New Roman"/>
                <a:cs typeface="Times New Roman"/>
              </a:rPr>
              <a:t>dùng</a:t>
            </a:r>
            <a:r>
              <a:rPr sz="2000" spc="-70" dirty="0">
                <a:latin typeface="Times New Roman"/>
                <a:cs typeface="Times New Roman"/>
              </a:rPr>
              <a:t> </a:t>
            </a:r>
            <a:r>
              <a:rPr sz="2000" spc="130" dirty="0">
                <a:latin typeface="Times New Roman"/>
                <a:cs typeface="Times New Roman"/>
              </a:rPr>
              <a:t>đánh</a:t>
            </a:r>
            <a:r>
              <a:rPr sz="2000" spc="-80" dirty="0">
                <a:latin typeface="Times New Roman"/>
                <a:cs typeface="Times New Roman"/>
              </a:rPr>
              <a:t> </a:t>
            </a:r>
            <a:r>
              <a:rPr sz="2000" spc="30" dirty="0">
                <a:latin typeface="Times New Roman"/>
                <a:cs typeface="Times New Roman"/>
              </a:rPr>
              <a:t>giá</a:t>
            </a:r>
            <a:r>
              <a:rPr sz="2000" spc="-100" dirty="0">
                <a:latin typeface="Times New Roman"/>
                <a:cs typeface="Times New Roman"/>
              </a:rPr>
              <a:t> </a:t>
            </a:r>
            <a:r>
              <a:rPr sz="2000" spc="55" dirty="0">
                <a:latin typeface="Times New Roman"/>
                <a:cs typeface="Times New Roman"/>
              </a:rPr>
              <a:t>cao</a:t>
            </a:r>
            <a:endParaRPr sz="2000" dirty="0">
              <a:latin typeface="Times New Roman"/>
              <a:cs typeface="Times New Roman"/>
            </a:endParaRPr>
          </a:p>
        </p:txBody>
      </p:sp>
    </p:spTree>
    <p:extLst>
      <p:ext uri="{BB962C8B-B14F-4D97-AF65-F5344CB8AC3E}">
        <p14:creationId xmlns:p14="http://schemas.microsoft.com/office/powerpoint/2010/main" val="38793310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944EF-D5D4-704A-BF7E-4B01E060A83F}"/>
              </a:ext>
            </a:extLst>
          </p:cNvPr>
          <p:cNvSpPr/>
          <p:nvPr/>
        </p:nvSpPr>
        <p:spPr>
          <a:xfrm>
            <a:off x="2035485" y="153534"/>
            <a:ext cx="8904837" cy="707179"/>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9" name="Group 8">
            <a:extLst>
              <a:ext uri="{FF2B5EF4-FFF2-40B4-BE49-F238E27FC236}">
                <a16:creationId xmlns:a16="http://schemas.microsoft.com/office/drawing/2014/main" id="{093B1842-CB21-D243-B7FA-C0AC9627E9CB}"/>
              </a:ext>
            </a:extLst>
          </p:cNvPr>
          <p:cNvGrpSpPr/>
          <p:nvPr/>
        </p:nvGrpSpPr>
        <p:grpSpPr>
          <a:xfrm>
            <a:off x="2035485" y="153534"/>
            <a:ext cx="9060366" cy="707179"/>
            <a:chOff x="1038358" y="3534653"/>
            <a:chExt cx="9060366" cy="707179"/>
          </a:xfrm>
        </p:grpSpPr>
        <p:sp>
          <p:nvSpPr>
            <p:cNvPr id="10" name="Rectangle 9">
              <a:extLst>
                <a:ext uri="{FF2B5EF4-FFF2-40B4-BE49-F238E27FC236}">
                  <a16:creationId xmlns:a16="http://schemas.microsoft.com/office/drawing/2014/main" id="{73870219-65CA-334F-BD91-72AF232D5199}"/>
                </a:ext>
              </a:extLst>
            </p:cNvPr>
            <p:cNvSpPr/>
            <p:nvPr/>
          </p:nvSpPr>
          <p:spPr>
            <a:xfrm>
              <a:off x="1038358" y="3534653"/>
              <a:ext cx="9060366" cy="707179"/>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TextBox 10">
              <a:extLst>
                <a:ext uri="{FF2B5EF4-FFF2-40B4-BE49-F238E27FC236}">
                  <a16:creationId xmlns:a16="http://schemas.microsoft.com/office/drawing/2014/main" id="{ECB2E029-375C-914A-80C1-6B71D6FE2738}"/>
                </a:ext>
              </a:extLst>
            </p:cNvPr>
            <p:cNvSpPr txBox="1"/>
            <p:nvPr/>
          </p:nvSpPr>
          <p:spPr>
            <a:xfrm>
              <a:off x="1038358" y="3534653"/>
              <a:ext cx="9060366" cy="7071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61324"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So sánh phần mềm mã nguồn mở và phần mềm mã nguồn đóng </a:t>
              </a:r>
              <a:endParaRPr lang="en-US" sz="2300" kern="1200" dirty="0"/>
            </a:p>
          </p:txBody>
        </p:sp>
      </p:grpSp>
      <p:sp>
        <p:nvSpPr>
          <p:cNvPr id="12" name="Oval 11">
            <a:extLst>
              <a:ext uri="{FF2B5EF4-FFF2-40B4-BE49-F238E27FC236}">
                <a16:creationId xmlns:a16="http://schemas.microsoft.com/office/drawing/2014/main" id="{06ABAAB1-753E-DA41-94D7-A87BC85F17FA}"/>
              </a:ext>
            </a:extLst>
          </p:cNvPr>
          <p:cNvSpPr/>
          <p:nvPr/>
        </p:nvSpPr>
        <p:spPr>
          <a:xfrm>
            <a:off x="1656009" y="127648"/>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pic>
        <p:nvPicPr>
          <p:cNvPr id="13" name="Picture 12">
            <a:extLst>
              <a:ext uri="{FF2B5EF4-FFF2-40B4-BE49-F238E27FC236}">
                <a16:creationId xmlns:a16="http://schemas.microsoft.com/office/drawing/2014/main" id="{009DDA04-8246-8B44-950E-B4FEA4ACF9DA}"/>
              </a:ext>
            </a:extLst>
          </p:cNvPr>
          <p:cNvPicPr>
            <a:picLocks noChangeAspect="1"/>
          </p:cNvPicPr>
          <p:nvPr/>
        </p:nvPicPr>
        <p:blipFill>
          <a:blip r:embed="rId2"/>
          <a:stretch>
            <a:fillRect/>
          </a:stretch>
        </p:blipFill>
        <p:spPr>
          <a:xfrm>
            <a:off x="1869230" y="1184180"/>
            <a:ext cx="8895751" cy="5358885"/>
          </a:xfrm>
          <a:prstGeom prst="rect">
            <a:avLst/>
          </a:prstGeom>
        </p:spPr>
      </p:pic>
    </p:spTree>
    <p:extLst>
      <p:ext uri="{BB962C8B-B14F-4D97-AF65-F5344CB8AC3E}">
        <p14:creationId xmlns:p14="http://schemas.microsoft.com/office/powerpoint/2010/main" val="1186329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944EF-D5D4-704A-BF7E-4B01E060A83F}"/>
              </a:ext>
            </a:extLst>
          </p:cNvPr>
          <p:cNvSpPr/>
          <p:nvPr/>
        </p:nvSpPr>
        <p:spPr>
          <a:xfrm>
            <a:off x="2035485" y="153534"/>
            <a:ext cx="8904837" cy="707179"/>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9" name="Group 8">
            <a:extLst>
              <a:ext uri="{FF2B5EF4-FFF2-40B4-BE49-F238E27FC236}">
                <a16:creationId xmlns:a16="http://schemas.microsoft.com/office/drawing/2014/main" id="{093B1842-CB21-D243-B7FA-C0AC9627E9CB}"/>
              </a:ext>
            </a:extLst>
          </p:cNvPr>
          <p:cNvGrpSpPr/>
          <p:nvPr/>
        </p:nvGrpSpPr>
        <p:grpSpPr>
          <a:xfrm>
            <a:off x="2035485" y="153534"/>
            <a:ext cx="9060366" cy="707179"/>
            <a:chOff x="1038358" y="3534653"/>
            <a:chExt cx="9060366" cy="707179"/>
          </a:xfrm>
        </p:grpSpPr>
        <p:sp>
          <p:nvSpPr>
            <p:cNvPr id="10" name="Rectangle 9">
              <a:extLst>
                <a:ext uri="{FF2B5EF4-FFF2-40B4-BE49-F238E27FC236}">
                  <a16:creationId xmlns:a16="http://schemas.microsoft.com/office/drawing/2014/main" id="{73870219-65CA-334F-BD91-72AF232D5199}"/>
                </a:ext>
              </a:extLst>
            </p:cNvPr>
            <p:cNvSpPr/>
            <p:nvPr/>
          </p:nvSpPr>
          <p:spPr>
            <a:xfrm>
              <a:off x="1038358" y="3534653"/>
              <a:ext cx="9060366" cy="707179"/>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TextBox 10">
              <a:extLst>
                <a:ext uri="{FF2B5EF4-FFF2-40B4-BE49-F238E27FC236}">
                  <a16:creationId xmlns:a16="http://schemas.microsoft.com/office/drawing/2014/main" id="{ECB2E029-375C-914A-80C1-6B71D6FE2738}"/>
                </a:ext>
              </a:extLst>
            </p:cNvPr>
            <p:cNvSpPr txBox="1"/>
            <p:nvPr/>
          </p:nvSpPr>
          <p:spPr>
            <a:xfrm>
              <a:off x="1038358" y="3534653"/>
              <a:ext cx="9060366" cy="7071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61324"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So sánh phần mềm mã nguồn mở và phần mềm mã nguồn đóng </a:t>
              </a:r>
              <a:endParaRPr lang="en-US" sz="2300" kern="1200" dirty="0"/>
            </a:p>
          </p:txBody>
        </p:sp>
      </p:grpSp>
      <p:sp>
        <p:nvSpPr>
          <p:cNvPr id="12" name="Oval 11">
            <a:extLst>
              <a:ext uri="{FF2B5EF4-FFF2-40B4-BE49-F238E27FC236}">
                <a16:creationId xmlns:a16="http://schemas.microsoft.com/office/drawing/2014/main" id="{06ABAAB1-753E-DA41-94D7-A87BC85F17FA}"/>
              </a:ext>
            </a:extLst>
          </p:cNvPr>
          <p:cNvSpPr/>
          <p:nvPr/>
        </p:nvSpPr>
        <p:spPr>
          <a:xfrm>
            <a:off x="1656009" y="127648"/>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graphicFrame>
        <p:nvGraphicFramePr>
          <p:cNvPr id="3" name="Table 2">
            <a:extLst>
              <a:ext uri="{FF2B5EF4-FFF2-40B4-BE49-F238E27FC236}">
                <a16:creationId xmlns:a16="http://schemas.microsoft.com/office/drawing/2014/main" id="{7EB04173-91BA-AF43-B52A-D9F0567C7B04}"/>
              </a:ext>
            </a:extLst>
          </p:cNvPr>
          <p:cNvGraphicFramePr>
            <a:graphicFrameLocks noGrp="1"/>
          </p:cNvGraphicFramePr>
          <p:nvPr/>
        </p:nvGraphicFramePr>
        <p:xfrm>
          <a:off x="96982" y="860713"/>
          <a:ext cx="11998036" cy="5936301"/>
        </p:xfrm>
        <a:graphic>
          <a:graphicData uri="http://schemas.openxmlformats.org/drawingml/2006/table">
            <a:tbl>
              <a:tblPr/>
              <a:tblGrid>
                <a:gridCol w="5999018">
                  <a:extLst>
                    <a:ext uri="{9D8B030D-6E8A-4147-A177-3AD203B41FA5}">
                      <a16:colId xmlns:a16="http://schemas.microsoft.com/office/drawing/2014/main" val="2349167412"/>
                    </a:ext>
                  </a:extLst>
                </a:gridCol>
                <a:gridCol w="5999018">
                  <a:extLst>
                    <a:ext uri="{9D8B030D-6E8A-4147-A177-3AD203B41FA5}">
                      <a16:colId xmlns:a16="http://schemas.microsoft.com/office/drawing/2014/main" val="846649929"/>
                    </a:ext>
                  </a:extLst>
                </a:gridCol>
              </a:tblGrid>
              <a:tr h="477414">
                <a:tc>
                  <a:txBody>
                    <a:bodyPr/>
                    <a:lstStyle/>
                    <a:p>
                      <a:pPr algn="l" fontAlgn="base"/>
                      <a:r>
                        <a:rPr lang="en-US" sz="1600" b="0" dirty="0" err="1">
                          <a:effectLst/>
                          <a:latin typeface="Calibri" panose="020F0502020204030204" pitchFamily="34" charset="0"/>
                          <a:cs typeface="Calibri" panose="020F0502020204030204" pitchFamily="34" charset="0"/>
                        </a:rPr>
                        <a:t>Phần</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mềm</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nguồn</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mở</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là</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phần</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mềm</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máy</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tính</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mà</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nguồn</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mở</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có</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nghĩa</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là</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công</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chúng</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có</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thể</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truy</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cập</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và</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sử</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dụng</a:t>
                      </a:r>
                      <a:r>
                        <a:rPr lang="en-US" sz="1600" b="0" dirty="0">
                          <a:effectLst/>
                          <a:latin typeface="Calibri" panose="020F0502020204030204" pitchFamily="34" charset="0"/>
                          <a:cs typeface="Calibri" panose="020F0502020204030204" pitchFamily="34" charset="0"/>
                        </a:rPr>
                        <a:t>.</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vi-VN" sz="1600" b="0">
                          <a:effectLst/>
                          <a:latin typeface="Calibri" panose="020F0502020204030204" pitchFamily="34" charset="0"/>
                          <a:cs typeface="Calibri" panose="020F0502020204030204" pitchFamily="34" charset="0"/>
                        </a:rPr>
                        <a:t>Phần mềm nguồn đóng đề cập đến phần mềm máy tính mà mã nguồn bị đóng có nghĩa là công chúng không được cấp quyền truy cập vào mã nguồn.</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86795376"/>
                  </a:ext>
                </a:extLst>
              </a:tr>
              <a:tr h="242199">
                <a:tc>
                  <a:txBody>
                    <a:bodyPr/>
                    <a:lstStyle/>
                    <a:p>
                      <a:pPr algn="l" fontAlgn="base"/>
                      <a:r>
                        <a:rPr lang="vi-VN" sz="1600" b="0">
                          <a:effectLst/>
                          <a:latin typeface="Calibri" panose="020F0502020204030204" pitchFamily="34" charset="0"/>
                          <a:cs typeface="Calibri" panose="020F0502020204030204" pitchFamily="34" charset="0"/>
                        </a:rPr>
                        <a:t>Phần mềm nguồn mở trong ngắn hạn còn được gọi là PMNM.</a:t>
                      </a:r>
                      <a:endParaRPr lang="vi-VN" sz="1600" b="0" dirty="0">
                        <a:effectLst/>
                        <a:latin typeface="Calibri" panose="020F0502020204030204" pitchFamily="34" charset="0"/>
                        <a:cs typeface="Calibri" panose="020F0502020204030204" pitchFamily="34" charset="0"/>
                      </a:endParaRP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vi-VN" sz="1600" b="0">
                          <a:effectLst/>
                          <a:latin typeface="Calibri" panose="020F0502020204030204" pitchFamily="34" charset="0"/>
                          <a:cs typeface="Calibri" panose="020F0502020204030204" pitchFamily="34" charset="0"/>
                        </a:rPr>
                        <a:t>Phần mềm nguồn đóng trong ngắn hạn còn được gọi là CSS.</a:t>
                      </a:r>
                      <a:endParaRPr lang="vi-VN" sz="1600" b="0" dirty="0">
                        <a:effectLst/>
                        <a:latin typeface="Calibri" panose="020F0502020204030204" pitchFamily="34" charset="0"/>
                        <a:cs typeface="Calibri" panose="020F0502020204030204" pitchFamily="34" charset="0"/>
                      </a:endParaRP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87124447"/>
                  </a:ext>
                </a:extLst>
              </a:tr>
              <a:tr h="206727">
                <a:tc>
                  <a:txBody>
                    <a:bodyPr/>
                    <a:lstStyle/>
                    <a:p>
                      <a:pPr algn="l" fontAlgn="base"/>
                      <a:r>
                        <a:rPr lang="en-US" sz="1600" b="0">
                          <a:effectLst/>
                          <a:latin typeface="Calibri" panose="020F0502020204030204" pitchFamily="34" charset="0"/>
                          <a:cs typeface="Calibri" panose="020F0502020204030204" pitchFamily="34" charset="0"/>
                        </a:rPr>
                        <a:t>Mã nguồn của phần mềm nguồn mở là công khai.</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vi-VN" sz="1600" b="0">
                          <a:effectLst/>
                          <a:latin typeface="Calibri" panose="020F0502020204030204" pitchFamily="34" charset="0"/>
                          <a:cs typeface="Calibri" panose="020F0502020204030204" pitchFamily="34" charset="0"/>
                        </a:rPr>
                        <a:t>Trong phần mềm nguồn đóng, mã nguồn được bảo vệ.</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7986866"/>
                  </a:ext>
                </a:extLst>
              </a:tr>
              <a:tr h="377997">
                <a:tc>
                  <a:txBody>
                    <a:bodyPr/>
                    <a:lstStyle/>
                    <a:p>
                      <a:pPr algn="l" fontAlgn="base"/>
                      <a:r>
                        <a:rPr lang="vi-VN" sz="1600" b="0">
                          <a:effectLst/>
                          <a:latin typeface="Calibri" panose="020F0502020204030204" pitchFamily="34" charset="0"/>
                          <a:cs typeface="Calibri" panose="020F0502020204030204" pitchFamily="34" charset="0"/>
                        </a:rPr>
                        <a:t>Mã này có thể được sửa đổi bởi những người dùng và tổ chức khác có nghĩa là mã nguồn có sẵn cho mọi người xem.</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en-US" sz="1600" b="0">
                          <a:effectLst/>
                          <a:latin typeface="Calibri" panose="020F0502020204030204" pitchFamily="34" charset="0"/>
                          <a:cs typeface="Calibri" panose="020F0502020204030204" pitchFamily="34" charset="0"/>
                        </a:rPr>
                        <a:t>Cá nhân hoặc tổ chức duy nhất đã tạo ra phần mềm chỉ có thể sửa đổi mã.</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63989528"/>
                  </a:ext>
                </a:extLst>
              </a:tr>
              <a:tr h="206727">
                <a:tc>
                  <a:txBody>
                    <a:bodyPr/>
                    <a:lstStyle/>
                    <a:p>
                      <a:pPr algn="l" fontAlgn="base"/>
                      <a:r>
                        <a:rPr lang="en-US" sz="1600" b="0">
                          <a:effectLst/>
                          <a:latin typeface="Calibri" panose="020F0502020204030204" pitchFamily="34" charset="0"/>
                          <a:cs typeface="Calibri" panose="020F0502020204030204" pitchFamily="34" charset="0"/>
                        </a:rPr>
                        <a:t>Giá của phần mềm nguồn mở là rất ít.</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en-US" sz="1600" b="0">
                          <a:effectLst/>
                          <a:latin typeface="Calibri" panose="020F0502020204030204" pitchFamily="34" charset="0"/>
                          <a:cs typeface="Calibri" panose="020F0502020204030204" pitchFamily="34" charset="0"/>
                        </a:rPr>
                        <a:t>Giá của phần mềm nguồn đóng cao.</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52950865"/>
                  </a:ext>
                </a:extLst>
              </a:tr>
              <a:tr h="377997">
                <a:tc>
                  <a:txBody>
                    <a:bodyPr/>
                    <a:lstStyle/>
                    <a:p>
                      <a:pPr algn="l" fontAlgn="base"/>
                      <a:r>
                        <a:rPr lang="vi-VN" sz="1600" b="0">
                          <a:effectLst/>
                          <a:latin typeface="Calibri" panose="020F0502020204030204" pitchFamily="34" charset="0"/>
                          <a:cs typeface="Calibri" panose="020F0502020204030204" pitchFamily="34" charset="0"/>
                        </a:rPr>
                        <a:t>Không có quá nhiều hạn chế đối với người dùng dựa trên khả năng sử dụng và sửa đổi phần mềm.</a:t>
                      </a:r>
                      <a:endParaRPr lang="vi-VN" sz="1600" b="0" dirty="0">
                        <a:effectLst/>
                        <a:latin typeface="Calibri" panose="020F0502020204030204" pitchFamily="34" charset="0"/>
                        <a:cs typeface="Calibri" panose="020F0502020204030204" pitchFamily="34" charset="0"/>
                      </a:endParaRP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vi-VN" sz="1600" b="0">
                          <a:effectLst/>
                          <a:latin typeface="Calibri" panose="020F0502020204030204" pitchFamily="34" charset="0"/>
                          <a:cs typeface="Calibri" panose="020F0502020204030204" pitchFamily="34" charset="0"/>
                        </a:rPr>
                        <a:t>Có rất nhiều hạn chế đối với người dùng dựa trên khả năng sử dụng và sửa đổi phần mềm.</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12283799"/>
                  </a:ext>
                </a:extLst>
              </a:tr>
              <a:tr h="377997">
                <a:tc>
                  <a:txBody>
                    <a:bodyPr/>
                    <a:lstStyle/>
                    <a:p>
                      <a:pPr algn="l" fontAlgn="base"/>
                      <a:r>
                        <a:rPr lang="vi-VN" sz="1600" b="0">
                          <a:effectLst/>
                          <a:latin typeface="Calibri" panose="020F0502020204030204" pitchFamily="34" charset="0"/>
                          <a:cs typeface="Calibri" panose="020F0502020204030204" pitchFamily="34" charset="0"/>
                        </a:rPr>
                        <a:t>Các lập trình viên cạnh tranh với nhau để được công nhận.</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vi-VN" sz="1600" b="0">
                          <a:effectLst/>
                          <a:latin typeface="Calibri" panose="020F0502020204030204" pitchFamily="34" charset="0"/>
                          <a:cs typeface="Calibri" panose="020F0502020204030204" pitchFamily="34" charset="0"/>
                        </a:rPr>
                        <a:t>Các lập trình viên không cạnh tranh với nhau để được công nhận.</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08711673"/>
                  </a:ext>
                </a:extLst>
              </a:tr>
              <a:tr h="377997">
                <a:tc>
                  <a:txBody>
                    <a:bodyPr/>
                    <a:lstStyle/>
                    <a:p>
                      <a:pPr algn="l" fontAlgn="base"/>
                      <a:r>
                        <a:rPr lang="vi-VN" sz="1600" b="0">
                          <a:effectLst/>
                          <a:latin typeface="Calibri" panose="020F0502020204030204" pitchFamily="34" charset="0"/>
                          <a:cs typeface="Calibri" panose="020F0502020204030204" pitchFamily="34" charset="0"/>
                        </a:rPr>
                        <a:t>Các lập trình viên tự do cung cấp cải tiến để được công nhận nếu cải tiến của họ được chấp nhận.</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vi-VN" sz="1600" b="0">
                          <a:effectLst/>
                          <a:latin typeface="Calibri" panose="020F0502020204030204" pitchFamily="34" charset="0"/>
                          <a:cs typeface="Calibri" panose="020F0502020204030204" pitchFamily="34" charset="0"/>
                        </a:rPr>
                        <a:t>Các lập trình viên được công ty / tổ chức phần mềm thuê để cải tiến phần mềm.</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58557370"/>
                  </a:ext>
                </a:extLst>
              </a:tr>
              <a:tr h="377997">
                <a:tc>
                  <a:txBody>
                    <a:bodyPr/>
                    <a:lstStyle/>
                    <a:p>
                      <a:pPr algn="l" fontAlgn="base"/>
                      <a:r>
                        <a:rPr lang="vi-VN" sz="1600" b="0">
                          <a:effectLst/>
                          <a:latin typeface="Calibri" panose="020F0502020204030204" pitchFamily="34" charset="0"/>
                          <a:cs typeface="Calibri" panose="020F0502020204030204" pitchFamily="34" charset="0"/>
                        </a:rPr>
                        <a:t>Nếu chương trình phổ biến thì có rất nhiều lập trình viên có thể làm việc trong dự án.</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vi-VN" sz="1600" b="0">
                          <a:effectLst/>
                          <a:latin typeface="Calibri" panose="020F0502020204030204" pitchFamily="34" charset="0"/>
                          <a:cs typeface="Calibri" panose="020F0502020204030204" pitchFamily="34" charset="0"/>
                        </a:rPr>
                        <a:t>Có một giới hạn về số lượng lập trình viên / nhóm sẽ làm việc trong dự án.</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0384238"/>
                  </a:ext>
                </a:extLst>
              </a:tr>
              <a:tr h="206727">
                <a:tc>
                  <a:txBody>
                    <a:bodyPr/>
                    <a:lstStyle/>
                    <a:p>
                      <a:pPr algn="l" fontAlgn="base"/>
                      <a:r>
                        <a:rPr lang="vi-VN" sz="1600" b="0">
                          <a:effectLst/>
                          <a:latin typeface="Calibri" panose="020F0502020204030204" pitchFamily="34" charset="0"/>
                          <a:cs typeface="Calibri" panose="020F0502020204030204" pitchFamily="34" charset="0"/>
                        </a:rPr>
                        <a:t>Nó được mua bằng mã nguồn của nó.</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vi-VN" sz="1600" b="0">
                          <a:effectLst/>
                          <a:latin typeface="Calibri" panose="020F0502020204030204" pitchFamily="34" charset="0"/>
                          <a:cs typeface="Calibri" panose="020F0502020204030204" pitchFamily="34" charset="0"/>
                        </a:rPr>
                        <a:t>Nó không được mua bằng mã nguồn của nó.</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9299879"/>
                  </a:ext>
                </a:extLst>
              </a:tr>
              <a:tr h="377997">
                <a:tc>
                  <a:txBody>
                    <a:bodyPr/>
                    <a:lstStyle/>
                    <a:p>
                      <a:pPr algn="l" fontAlgn="base"/>
                      <a:r>
                        <a:rPr lang="vi-VN" sz="1600" b="0">
                          <a:effectLst/>
                          <a:latin typeface="Calibri" panose="020F0502020204030204" pitchFamily="34" charset="0"/>
                          <a:cs typeface="Calibri" panose="020F0502020204030204" pitchFamily="34" charset="0"/>
                        </a:rPr>
                        <a:t>Phần mềm mở có thể được cài đặt vào bất kỳ máy tính nào.</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vi-VN" sz="1600" b="0">
                          <a:effectLst/>
                          <a:latin typeface="Calibri" panose="020F0502020204030204" pitchFamily="34" charset="0"/>
                          <a:cs typeface="Calibri" panose="020F0502020204030204" pitchFamily="34" charset="0"/>
                        </a:rPr>
                        <a:t>Phần mềm đóng cần có giấy phép hợp lệ trước khi cài đặt vào bất kỳ máy tính nào.</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3499982"/>
                  </a:ext>
                </a:extLst>
              </a:tr>
              <a:tr h="242199">
                <a:tc>
                  <a:txBody>
                    <a:bodyPr/>
                    <a:lstStyle/>
                    <a:p>
                      <a:pPr algn="l" fontAlgn="base"/>
                      <a:r>
                        <a:rPr lang="vi-VN" sz="1600" b="0">
                          <a:effectLst/>
                          <a:latin typeface="Calibri" panose="020F0502020204030204" pitchFamily="34" charset="0"/>
                          <a:cs typeface="Calibri" panose="020F0502020204030204" pitchFamily="34" charset="0"/>
                        </a:rPr>
                        <a:t>Phần mềm nguồn mở bị lỗi nhanh và khắc phục nhanh hơn.</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en-US" sz="1600" b="0">
                          <a:effectLst/>
                          <a:latin typeface="Calibri" panose="020F0502020204030204" pitchFamily="34" charset="0"/>
                          <a:cs typeface="Calibri" panose="020F0502020204030204" pitchFamily="34" charset="0"/>
                        </a:rPr>
                        <a:t>Phần mềm nguồn đóng không có chỗ cho sự thất bại.</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10047762"/>
                  </a:ext>
                </a:extLst>
              </a:tr>
              <a:tr h="377997">
                <a:tc>
                  <a:txBody>
                    <a:bodyPr/>
                    <a:lstStyle/>
                    <a:p>
                      <a:pPr algn="l" fontAlgn="base"/>
                      <a:r>
                        <a:rPr lang="en-US" sz="1600" b="0">
                          <a:effectLst/>
                          <a:latin typeface="Calibri" panose="020F0502020204030204" pitchFamily="34" charset="0"/>
                          <a:cs typeface="Calibri" panose="020F0502020204030204" pitchFamily="34" charset="0"/>
                        </a:rPr>
                        <a:t>Trong phần mềm mã nguồn đóng, không ai chịu trách nhiệm về phần mềm.</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ase"/>
                      <a:r>
                        <a:rPr lang="en-US" sz="1600" b="0" dirty="0" err="1">
                          <a:effectLst/>
                          <a:latin typeface="Calibri" panose="020F0502020204030204" pitchFamily="34" charset="0"/>
                          <a:cs typeface="Calibri" panose="020F0502020204030204" pitchFamily="34" charset="0"/>
                        </a:rPr>
                        <a:t>Trong</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phần</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mềm</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nguồn</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đóng</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nhà</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cung</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cấp</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phải</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chịu</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trách</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nhiệm</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nếu</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có</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bất</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kỳ</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điều</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gì</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xảy</a:t>
                      </a:r>
                      <a:r>
                        <a:rPr lang="en-US" sz="1600" b="0" dirty="0">
                          <a:effectLst/>
                          <a:latin typeface="Calibri" panose="020F0502020204030204" pitchFamily="34" charset="0"/>
                          <a:cs typeface="Calibri" panose="020F0502020204030204" pitchFamily="34" charset="0"/>
                        </a:rPr>
                        <a:t> ra </a:t>
                      </a:r>
                      <a:r>
                        <a:rPr lang="en-US" sz="1600" b="0" dirty="0" err="1">
                          <a:effectLst/>
                          <a:latin typeface="Calibri" panose="020F0502020204030204" pitchFamily="34" charset="0"/>
                          <a:cs typeface="Calibri" panose="020F0502020204030204" pitchFamily="34" charset="0"/>
                        </a:rPr>
                        <a:t>với</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phần</a:t>
                      </a:r>
                      <a:r>
                        <a:rPr lang="en-US" sz="1600" b="0" dirty="0">
                          <a:effectLst/>
                          <a:latin typeface="Calibri" panose="020F0502020204030204" pitchFamily="34" charset="0"/>
                          <a:cs typeface="Calibri" panose="020F0502020204030204" pitchFamily="34" charset="0"/>
                        </a:rPr>
                        <a:t> </a:t>
                      </a:r>
                      <a:r>
                        <a:rPr lang="en-US" sz="1600" b="0" dirty="0" err="1">
                          <a:effectLst/>
                          <a:latin typeface="Calibri" panose="020F0502020204030204" pitchFamily="34" charset="0"/>
                          <a:cs typeface="Calibri" panose="020F0502020204030204" pitchFamily="34" charset="0"/>
                        </a:rPr>
                        <a:t>mềm</a:t>
                      </a:r>
                      <a:r>
                        <a:rPr lang="en-US" sz="1600" b="0" dirty="0">
                          <a:effectLst/>
                          <a:latin typeface="Calibri" panose="020F0502020204030204" pitchFamily="34" charset="0"/>
                          <a:cs typeface="Calibri" panose="020F0502020204030204" pitchFamily="34" charset="0"/>
                        </a:rPr>
                        <a:t>.</a:t>
                      </a:r>
                    </a:p>
                  </a:txBody>
                  <a:tcPr marL="20283" marR="20283" marT="28396" marB="28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01073603"/>
                  </a:ext>
                </a:extLst>
              </a:tr>
            </a:tbl>
          </a:graphicData>
        </a:graphic>
      </p:graphicFrame>
    </p:spTree>
    <p:extLst>
      <p:ext uri="{BB962C8B-B14F-4D97-AF65-F5344CB8AC3E}">
        <p14:creationId xmlns:p14="http://schemas.microsoft.com/office/powerpoint/2010/main" val="69648546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944EF-D5D4-704A-BF7E-4B01E060A83F}"/>
              </a:ext>
            </a:extLst>
          </p:cNvPr>
          <p:cNvSpPr/>
          <p:nvPr/>
        </p:nvSpPr>
        <p:spPr>
          <a:xfrm>
            <a:off x="2035485" y="153534"/>
            <a:ext cx="8904837" cy="707179"/>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9" name="Group 8">
            <a:extLst>
              <a:ext uri="{FF2B5EF4-FFF2-40B4-BE49-F238E27FC236}">
                <a16:creationId xmlns:a16="http://schemas.microsoft.com/office/drawing/2014/main" id="{093B1842-CB21-D243-B7FA-C0AC9627E9CB}"/>
              </a:ext>
            </a:extLst>
          </p:cNvPr>
          <p:cNvGrpSpPr/>
          <p:nvPr/>
        </p:nvGrpSpPr>
        <p:grpSpPr>
          <a:xfrm>
            <a:off x="2035485" y="153534"/>
            <a:ext cx="9060366" cy="707179"/>
            <a:chOff x="1038358" y="3534653"/>
            <a:chExt cx="9060366" cy="707179"/>
          </a:xfrm>
        </p:grpSpPr>
        <p:sp>
          <p:nvSpPr>
            <p:cNvPr id="10" name="Rectangle 9">
              <a:extLst>
                <a:ext uri="{FF2B5EF4-FFF2-40B4-BE49-F238E27FC236}">
                  <a16:creationId xmlns:a16="http://schemas.microsoft.com/office/drawing/2014/main" id="{73870219-65CA-334F-BD91-72AF232D5199}"/>
                </a:ext>
              </a:extLst>
            </p:cNvPr>
            <p:cNvSpPr/>
            <p:nvPr/>
          </p:nvSpPr>
          <p:spPr>
            <a:xfrm>
              <a:off x="1038358" y="3534653"/>
              <a:ext cx="9060366" cy="707179"/>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TextBox 10">
              <a:extLst>
                <a:ext uri="{FF2B5EF4-FFF2-40B4-BE49-F238E27FC236}">
                  <a16:creationId xmlns:a16="http://schemas.microsoft.com/office/drawing/2014/main" id="{ECB2E029-375C-914A-80C1-6B71D6FE2738}"/>
                </a:ext>
              </a:extLst>
            </p:cNvPr>
            <p:cNvSpPr txBox="1"/>
            <p:nvPr/>
          </p:nvSpPr>
          <p:spPr>
            <a:xfrm>
              <a:off x="1038358" y="3534653"/>
              <a:ext cx="9060366" cy="7071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61324" tIns="58420" rIns="58420" bIns="58420" numCol="1" spcCol="1270" anchor="ctr" anchorCtr="0">
              <a:noAutofit/>
            </a:bodyPr>
            <a:lstStyle/>
            <a:p>
              <a:pPr lvl="0"/>
              <a:r>
                <a:rPr lang="vi-VN" sz="2400" dirty="0"/>
                <a:t>Một số phần mềm mã nguồn mở thông dụng</a:t>
              </a:r>
              <a:endParaRPr lang="en-US" sz="2400" dirty="0"/>
            </a:p>
          </p:txBody>
        </p:sp>
      </p:grpSp>
      <p:sp>
        <p:nvSpPr>
          <p:cNvPr id="12" name="Oval 11">
            <a:extLst>
              <a:ext uri="{FF2B5EF4-FFF2-40B4-BE49-F238E27FC236}">
                <a16:creationId xmlns:a16="http://schemas.microsoft.com/office/drawing/2014/main" id="{06ABAAB1-753E-DA41-94D7-A87BC85F17FA}"/>
              </a:ext>
            </a:extLst>
          </p:cNvPr>
          <p:cNvSpPr/>
          <p:nvPr/>
        </p:nvSpPr>
        <p:spPr>
          <a:xfrm>
            <a:off x="1656009" y="127648"/>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pic>
        <p:nvPicPr>
          <p:cNvPr id="2" name="Picture 1">
            <a:extLst>
              <a:ext uri="{FF2B5EF4-FFF2-40B4-BE49-F238E27FC236}">
                <a16:creationId xmlns:a16="http://schemas.microsoft.com/office/drawing/2014/main" id="{23BBCA45-2F7E-BE4D-96C4-3F3F16CE6EFD}"/>
              </a:ext>
            </a:extLst>
          </p:cNvPr>
          <p:cNvPicPr>
            <a:picLocks noChangeAspect="1"/>
          </p:cNvPicPr>
          <p:nvPr/>
        </p:nvPicPr>
        <p:blipFill>
          <a:blip r:embed="rId3"/>
          <a:stretch>
            <a:fillRect/>
          </a:stretch>
        </p:blipFill>
        <p:spPr>
          <a:xfrm>
            <a:off x="6193423" y="1122218"/>
            <a:ext cx="5333557" cy="4097988"/>
          </a:xfrm>
          <a:prstGeom prst="rect">
            <a:avLst/>
          </a:prstGeom>
        </p:spPr>
      </p:pic>
      <p:pic>
        <p:nvPicPr>
          <p:cNvPr id="4" name="Picture 3">
            <a:extLst>
              <a:ext uri="{FF2B5EF4-FFF2-40B4-BE49-F238E27FC236}">
                <a16:creationId xmlns:a16="http://schemas.microsoft.com/office/drawing/2014/main" id="{81063B02-BCD3-234F-BBAD-1683E6DB8435}"/>
              </a:ext>
            </a:extLst>
          </p:cNvPr>
          <p:cNvPicPr>
            <a:picLocks noChangeAspect="1"/>
          </p:cNvPicPr>
          <p:nvPr/>
        </p:nvPicPr>
        <p:blipFill>
          <a:blip r:embed="rId4"/>
          <a:stretch>
            <a:fillRect/>
          </a:stretch>
        </p:blipFill>
        <p:spPr>
          <a:xfrm>
            <a:off x="632016" y="1122218"/>
            <a:ext cx="5463984" cy="4097988"/>
          </a:xfrm>
          <a:prstGeom prst="rect">
            <a:avLst/>
          </a:prstGeom>
        </p:spPr>
      </p:pic>
    </p:spTree>
    <p:extLst>
      <p:ext uri="{BB962C8B-B14F-4D97-AF65-F5344CB8AC3E}">
        <p14:creationId xmlns:p14="http://schemas.microsoft.com/office/powerpoint/2010/main" val="158283072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CEF5162-C22B-804E-A452-8918BF1B4C5A}"/>
              </a:ext>
            </a:extLst>
          </p:cNvPr>
          <p:cNvGraphicFramePr>
            <a:graphicFrameLocks noGrp="1"/>
          </p:cNvGraphicFramePr>
          <p:nvPr>
            <p:ph idx="1"/>
            <p:extLst>
              <p:ext uri="{D42A27DB-BD31-4B8C-83A1-F6EECF244321}">
                <p14:modId xmlns:p14="http://schemas.microsoft.com/office/powerpoint/2010/main" val="888781542"/>
              </p:ext>
            </p:extLst>
          </p:nvPr>
        </p:nvGraphicFramePr>
        <p:xfrm>
          <a:off x="1250950" y="1036320"/>
          <a:ext cx="10179050" cy="4843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FD9128F4-DD6A-C94B-991A-4D5D1E300A61}"/>
              </a:ext>
            </a:extLst>
          </p:cNvPr>
          <p:cNvGrpSpPr/>
          <p:nvPr/>
        </p:nvGrpSpPr>
        <p:grpSpPr>
          <a:xfrm>
            <a:off x="1752600" y="166053"/>
            <a:ext cx="8557380" cy="992188"/>
            <a:chOff x="1232663" y="1823599"/>
            <a:chExt cx="8915641" cy="1191895"/>
          </a:xfrm>
        </p:grpSpPr>
        <p:sp>
          <p:nvSpPr>
            <p:cNvPr id="8" name="Rounded Rectangle 7">
              <a:extLst>
                <a:ext uri="{FF2B5EF4-FFF2-40B4-BE49-F238E27FC236}">
                  <a16:creationId xmlns:a16="http://schemas.microsoft.com/office/drawing/2014/main" id="{5C393B7E-05E0-644B-813D-357BCB4F3010}"/>
                </a:ext>
              </a:extLst>
            </p:cNvPr>
            <p:cNvSpPr/>
            <p:nvPr/>
          </p:nvSpPr>
          <p:spPr>
            <a:xfrm>
              <a:off x="1232663" y="1823599"/>
              <a:ext cx="8915641" cy="1191895"/>
            </a:xfrm>
            <a:prstGeom prst="roundRect">
              <a:avLst>
                <a:gd name="adj" fmla="val 1667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A6FDAB1D-0F8C-5049-81F0-928F373629F2}"/>
                </a:ext>
              </a:extLst>
            </p:cNvPr>
            <p:cNvSpPr txBox="1"/>
            <p:nvPr/>
          </p:nvSpPr>
          <p:spPr>
            <a:xfrm>
              <a:off x="1290857" y="1881793"/>
              <a:ext cx="8799253" cy="1075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vi-VN" sz="3800" kern="1200" dirty="0">
                  <a:solidFill>
                    <a:schemeClr val="tx1"/>
                  </a:solidFill>
                </a:rPr>
                <a:t>Tổng quan Linux</a:t>
              </a:r>
              <a:endParaRPr lang="en-US" sz="3800" kern="1200" dirty="0">
                <a:solidFill>
                  <a:schemeClr val="tx1"/>
                </a:solidFill>
              </a:endParaRPr>
            </a:p>
          </p:txBody>
        </p:sp>
      </p:grpSp>
      <p:sp>
        <p:nvSpPr>
          <p:cNvPr id="10" name="Oval 9">
            <a:extLst>
              <a:ext uri="{FF2B5EF4-FFF2-40B4-BE49-F238E27FC236}">
                <a16:creationId xmlns:a16="http://schemas.microsoft.com/office/drawing/2014/main" id="{C11C7B4A-4B23-F24A-B7B6-C429A29D1497}"/>
              </a:ext>
            </a:extLst>
          </p:cNvPr>
          <p:cNvSpPr/>
          <p:nvPr/>
        </p:nvSpPr>
        <p:spPr>
          <a:xfrm>
            <a:off x="1319335" y="1269556"/>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2C6AE1E9-BB5F-014C-829E-990731649906}"/>
              </a:ext>
            </a:extLst>
          </p:cNvPr>
          <p:cNvSpPr/>
          <p:nvPr/>
        </p:nvSpPr>
        <p:spPr>
          <a:xfrm>
            <a:off x="1752600" y="2178853"/>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40F23E31-A9C9-9F4C-B8A0-F41A26D223D5}"/>
              </a:ext>
            </a:extLst>
          </p:cNvPr>
          <p:cNvSpPr/>
          <p:nvPr/>
        </p:nvSpPr>
        <p:spPr>
          <a:xfrm>
            <a:off x="1905000" y="3076457"/>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BB2D3D77-A64E-7B40-A86E-51E3DC04CC40}"/>
              </a:ext>
            </a:extLst>
          </p:cNvPr>
          <p:cNvSpPr/>
          <p:nvPr/>
        </p:nvSpPr>
        <p:spPr>
          <a:xfrm>
            <a:off x="1752600" y="3974061"/>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64AEE809-5E11-0843-8853-C54AC47BF11A}"/>
              </a:ext>
            </a:extLst>
          </p:cNvPr>
          <p:cNvSpPr/>
          <p:nvPr/>
        </p:nvSpPr>
        <p:spPr>
          <a:xfrm>
            <a:off x="1319335" y="48844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351065774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F63DCB-A3BD-BC41-BCFC-9C2F6719903F}"/>
              </a:ext>
            </a:extLst>
          </p:cNvPr>
          <p:cNvSpPr>
            <a:spLocks noGrp="1"/>
          </p:cNvSpPr>
          <p:nvPr>
            <p:ph idx="1"/>
          </p:nvPr>
        </p:nvSpPr>
        <p:spPr>
          <a:xfrm>
            <a:off x="1251678" y="1205345"/>
            <a:ext cx="10178322" cy="4674247"/>
          </a:xfrm>
        </p:spPr>
        <p:txBody>
          <a:bodyPr/>
          <a:lstStyle/>
          <a:p>
            <a:r>
              <a:rPr lang="en-US" dirty="0" err="1"/>
              <a:t>Hệ</a:t>
            </a:r>
            <a:r>
              <a:rPr lang="en-US" dirty="0"/>
              <a:t> </a:t>
            </a:r>
            <a:r>
              <a:rPr lang="en-US" dirty="0" err="1"/>
              <a:t>điều</a:t>
            </a:r>
            <a:r>
              <a:rPr lang="en-US" dirty="0"/>
              <a:t> </a:t>
            </a:r>
            <a:r>
              <a:rPr lang="en-US" dirty="0" err="1"/>
              <a:t>hành</a:t>
            </a:r>
            <a:r>
              <a:rPr lang="en-US" dirty="0"/>
              <a:t> Unix</a:t>
            </a:r>
          </a:p>
          <a:p>
            <a:r>
              <a:rPr lang="vi-VN" b="1" spc="-5" dirty="0">
                <a:latin typeface="Times New Roman"/>
                <a:cs typeface="Times New Roman"/>
              </a:rPr>
              <a:t>Unix </a:t>
            </a:r>
            <a:r>
              <a:rPr lang="vi-VN" spc="10" dirty="0">
                <a:latin typeface="Times New Roman"/>
                <a:cs typeface="Times New Roman"/>
              </a:rPr>
              <a:t>(IBM) </a:t>
            </a:r>
            <a:r>
              <a:rPr lang="vi-VN" spc="-5" dirty="0">
                <a:latin typeface="Times New Roman"/>
                <a:cs typeface="Times New Roman"/>
              </a:rPr>
              <a:t>là </a:t>
            </a:r>
            <a:r>
              <a:rPr lang="vi-VN" spc="-10" dirty="0">
                <a:latin typeface="Times New Roman"/>
                <a:cs typeface="Times New Roman"/>
              </a:rPr>
              <a:t>một </a:t>
            </a:r>
            <a:r>
              <a:rPr lang="vi-VN" spc="-5" dirty="0">
                <a:latin typeface="Times New Roman"/>
                <a:cs typeface="Times New Roman"/>
              </a:rPr>
              <a:t>trong </a:t>
            </a:r>
            <a:r>
              <a:rPr lang="vi-VN" dirty="0">
                <a:latin typeface="Times New Roman"/>
                <a:cs typeface="Times New Roman"/>
              </a:rPr>
              <a:t>những </a:t>
            </a:r>
            <a:r>
              <a:rPr lang="vi-VN" spc="-10" dirty="0">
                <a:latin typeface="Times New Roman"/>
                <a:cs typeface="Times New Roman"/>
              </a:rPr>
              <a:t>hệ </a:t>
            </a:r>
            <a:r>
              <a:rPr lang="vi-VN" spc="-5" dirty="0">
                <a:latin typeface="Times New Roman"/>
                <a:cs typeface="Times New Roman"/>
              </a:rPr>
              <a:t>điều </a:t>
            </a:r>
            <a:r>
              <a:rPr lang="vi-VN" dirty="0">
                <a:latin typeface="Times New Roman"/>
                <a:cs typeface="Times New Roman"/>
              </a:rPr>
              <a:t>hành đầu tiên </a:t>
            </a:r>
            <a:r>
              <a:rPr lang="vi-VN" spc="-5" dirty="0">
                <a:latin typeface="Times New Roman"/>
                <a:cs typeface="Times New Roman"/>
              </a:rPr>
              <a:t>được </a:t>
            </a:r>
            <a:r>
              <a:rPr lang="vi-VN" spc="-105" dirty="0">
                <a:latin typeface="Times New Roman"/>
                <a:cs typeface="Times New Roman"/>
              </a:rPr>
              <a:t>viết  </a:t>
            </a:r>
            <a:r>
              <a:rPr lang="vi-VN" dirty="0">
                <a:latin typeface="Times New Roman"/>
                <a:cs typeface="Times New Roman"/>
              </a:rPr>
              <a:t>bằng ngôn ngữ bậc cao (C) trên </a:t>
            </a:r>
            <a:r>
              <a:rPr lang="vi-VN" spc="-5" dirty="0">
                <a:latin typeface="Times New Roman"/>
                <a:cs typeface="Times New Roman"/>
              </a:rPr>
              <a:t>thế </a:t>
            </a:r>
            <a:r>
              <a:rPr lang="vi-VN" dirty="0">
                <a:latin typeface="Times New Roman"/>
                <a:cs typeface="Times New Roman"/>
              </a:rPr>
              <a:t>giới. Unix được phát </a:t>
            </a:r>
            <a:r>
              <a:rPr lang="vi-VN" spc="-5" dirty="0">
                <a:latin typeface="Times New Roman"/>
                <a:cs typeface="Times New Roman"/>
              </a:rPr>
              <a:t>triển </a:t>
            </a:r>
            <a:r>
              <a:rPr lang="vi-VN" dirty="0">
                <a:latin typeface="Times New Roman"/>
                <a:cs typeface="Times New Roman"/>
              </a:rPr>
              <a:t>bởi  phòng </a:t>
            </a:r>
            <a:r>
              <a:rPr lang="vi-VN" spc="-5" dirty="0">
                <a:latin typeface="Times New Roman"/>
                <a:cs typeface="Times New Roman"/>
              </a:rPr>
              <a:t>nghiên </a:t>
            </a:r>
            <a:r>
              <a:rPr lang="vi-VN" dirty="0">
                <a:latin typeface="Times New Roman"/>
                <a:cs typeface="Times New Roman"/>
              </a:rPr>
              <a:t>cứu </a:t>
            </a:r>
            <a:r>
              <a:rPr lang="vi-VN" spc="-5" dirty="0">
                <a:latin typeface="Times New Roman"/>
                <a:cs typeface="Times New Roman"/>
              </a:rPr>
              <a:t>Bell từ những </a:t>
            </a:r>
            <a:r>
              <a:rPr lang="vi-VN" dirty="0">
                <a:latin typeface="Times New Roman"/>
                <a:cs typeface="Times New Roman"/>
              </a:rPr>
              <a:t>năm đầu những năm </a:t>
            </a:r>
            <a:r>
              <a:rPr lang="vi-VN" spc="-5" dirty="0">
                <a:latin typeface="Times New Roman"/>
                <a:cs typeface="Times New Roman"/>
              </a:rPr>
              <a:t>1969-1970, và  </a:t>
            </a:r>
            <a:r>
              <a:rPr lang="vi-VN" dirty="0">
                <a:latin typeface="Times New Roman"/>
                <a:cs typeface="Times New Roman"/>
              </a:rPr>
              <a:t>rất nhanh trở nên phổ biến </a:t>
            </a:r>
            <a:r>
              <a:rPr lang="vi-VN" spc="-5" dirty="0">
                <a:latin typeface="Times New Roman"/>
                <a:cs typeface="Times New Roman"/>
              </a:rPr>
              <a:t>đặc biệt </a:t>
            </a:r>
            <a:r>
              <a:rPr lang="vi-VN" dirty="0">
                <a:latin typeface="Times New Roman"/>
                <a:cs typeface="Times New Roman"/>
              </a:rPr>
              <a:t>là đối với </a:t>
            </a:r>
            <a:r>
              <a:rPr lang="vi-VN" spc="-5" dirty="0">
                <a:latin typeface="Times New Roman"/>
                <a:cs typeface="Times New Roman"/>
              </a:rPr>
              <a:t>các </a:t>
            </a:r>
            <a:r>
              <a:rPr lang="vi-VN" spc="-10" dirty="0">
                <a:latin typeface="Times New Roman"/>
                <a:cs typeface="Times New Roman"/>
              </a:rPr>
              <a:t>máy </a:t>
            </a:r>
            <a:r>
              <a:rPr lang="vi-VN" dirty="0">
                <a:latin typeface="Times New Roman"/>
                <a:cs typeface="Times New Roman"/>
              </a:rPr>
              <a:t>tính chuyên  dụng</a:t>
            </a:r>
            <a:r>
              <a:rPr lang="vi-VN" spc="-15" dirty="0">
                <a:latin typeface="Times New Roman"/>
                <a:cs typeface="Times New Roman"/>
              </a:rPr>
              <a:t> </a:t>
            </a:r>
            <a:r>
              <a:rPr lang="vi-VN" dirty="0">
                <a:latin typeface="Times New Roman"/>
                <a:cs typeface="Times New Roman"/>
              </a:rPr>
              <a:t>(workstations).</a:t>
            </a:r>
          </a:p>
          <a:p>
            <a:endParaRPr lang="en-US" dirty="0"/>
          </a:p>
        </p:txBody>
      </p:sp>
      <p:grpSp>
        <p:nvGrpSpPr>
          <p:cNvPr id="4" name="Group 3">
            <a:extLst>
              <a:ext uri="{FF2B5EF4-FFF2-40B4-BE49-F238E27FC236}">
                <a16:creationId xmlns:a16="http://schemas.microsoft.com/office/drawing/2014/main" id="{844DD47B-729C-954F-8A8E-587878CA71EF}"/>
              </a:ext>
            </a:extLst>
          </p:cNvPr>
          <p:cNvGrpSpPr/>
          <p:nvPr/>
        </p:nvGrpSpPr>
        <p:grpSpPr>
          <a:xfrm>
            <a:off x="1670305" y="202858"/>
            <a:ext cx="9654953" cy="605666"/>
            <a:chOff x="456594" y="302639"/>
            <a:chExt cx="9654953" cy="605666"/>
          </a:xfrm>
        </p:grpSpPr>
        <p:sp>
          <p:nvSpPr>
            <p:cNvPr id="5" name="Rectangle 4">
              <a:extLst>
                <a:ext uri="{FF2B5EF4-FFF2-40B4-BE49-F238E27FC236}">
                  <a16:creationId xmlns:a16="http://schemas.microsoft.com/office/drawing/2014/main" id="{AFF3A98A-CD5E-DD40-A874-B2EBF1610767}"/>
                </a:ext>
              </a:extLst>
            </p:cNvPr>
            <p:cNvSpPr/>
            <p:nvPr/>
          </p:nvSpPr>
          <p:spPr>
            <a:xfrm>
              <a:off x="456594" y="302639"/>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748E3868-A07A-F642-AE01-47634804C39D}"/>
                </a:ext>
              </a:extLst>
            </p:cNvPr>
            <p:cNvSpPr txBox="1"/>
            <p:nvPr/>
          </p:nvSpPr>
          <p:spPr>
            <a:xfrm>
              <a:off x="456594" y="302639"/>
              <a:ext cx="9654953"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Lịch sử phát triển của linux</a:t>
              </a:r>
              <a:endParaRPr lang="en-US" sz="3100" kern="1200" dirty="0"/>
            </a:p>
          </p:txBody>
        </p:sp>
      </p:grpSp>
      <p:sp>
        <p:nvSpPr>
          <p:cNvPr id="7" name="Oval 6">
            <a:extLst>
              <a:ext uri="{FF2B5EF4-FFF2-40B4-BE49-F238E27FC236}">
                <a16:creationId xmlns:a16="http://schemas.microsoft.com/office/drawing/2014/main" id="{EB5281CC-F403-4246-84E7-7C64C4E8D4D0}"/>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328857584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4DD47B-729C-954F-8A8E-587878CA71EF}"/>
              </a:ext>
            </a:extLst>
          </p:cNvPr>
          <p:cNvGrpSpPr/>
          <p:nvPr/>
        </p:nvGrpSpPr>
        <p:grpSpPr>
          <a:xfrm>
            <a:off x="1670305" y="202858"/>
            <a:ext cx="9654953" cy="605666"/>
            <a:chOff x="456594" y="302639"/>
            <a:chExt cx="9654953" cy="605666"/>
          </a:xfrm>
        </p:grpSpPr>
        <p:sp>
          <p:nvSpPr>
            <p:cNvPr id="5" name="Rectangle 4">
              <a:extLst>
                <a:ext uri="{FF2B5EF4-FFF2-40B4-BE49-F238E27FC236}">
                  <a16:creationId xmlns:a16="http://schemas.microsoft.com/office/drawing/2014/main" id="{AFF3A98A-CD5E-DD40-A874-B2EBF1610767}"/>
                </a:ext>
              </a:extLst>
            </p:cNvPr>
            <p:cNvSpPr/>
            <p:nvPr/>
          </p:nvSpPr>
          <p:spPr>
            <a:xfrm>
              <a:off x="456594" y="302639"/>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748E3868-A07A-F642-AE01-47634804C39D}"/>
                </a:ext>
              </a:extLst>
            </p:cNvPr>
            <p:cNvSpPr txBox="1"/>
            <p:nvPr/>
          </p:nvSpPr>
          <p:spPr>
            <a:xfrm>
              <a:off x="456594" y="302639"/>
              <a:ext cx="9654953"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Lịch sử phát triển của linux</a:t>
              </a:r>
              <a:endParaRPr lang="en-US" sz="3100" kern="1200" dirty="0"/>
            </a:p>
          </p:txBody>
        </p:sp>
      </p:grpSp>
      <p:sp>
        <p:nvSpPr>
          <p:cNvPr id="7" name="Oval 6">
            <a:extLst>
              <a:ext uri="{FF2B5EF4-FFF2-40B4-BE49-F238E27FC236}">
                <a16:creationId xmlns:a16="http://schemas.microsoft.com/office/drawing/2014/main" id="{EB5281CC-F403-4246-84E7-7C64C4E8D4D0}"/>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bject 2">
            <a:extLst>
              <a:ext uri="{FF2B5EF4-FFF2-40B4-BE49-F238E27FC236}">
                <a16:creationId xmlns:a16="http://schemas.microsoft.com/office/drawing/2014/main" id="{ADBDCB3D-45B8-A349-9148-AAD0E54A8281}"/>
              </a:ext>
            </a:extLst>
          </p:cNvPr>
          <p:cNvSpPr txBox="1">
            <a:spLocks noGrp="1"/>
          </p:cNvSpPr>
          <p:nvPr>
            <p:ph type="title"/>
          </p:nvPr>
        </p:nvSpPr>
        <p:spPr>
          <a:xfrm>
            <a:off x="1431787" y="1416334"/>
            <a:ext cx="10404382" cy="717504"/>
          </a:xfrm>
          <a:prstGeom prst="rect">
            <a:avLst/>
          </a:prstGeom>
        </p:spPr>
        <p:txBody>
          <a:bodyPr vert="horz" wrap="square" lIns="0" tIns="85725" rIns="0" bIns="0" rtlCol="0">
            <a:spAutoFit/>
          </a:bodyPr>
          <a:lstStyle/>
          <a:p>
            <a:pPr marL="12700">
              <a:lnSpc>
                <a:spcPct val="100000"/>
              </a:lnSpc>
              <a:spcBef>
                <a:spcPts val="675"/>
              </a:spcBef>
            </a:pPr>
            <a:r>
              <a:rPr sz="1800" b="1" spc="-100" dirty="0">
                <a:latin typeface="Calibri" panose="020F0502020204030204" pitchFamily="34" charset="0"/>
                <a:cs typeface="Calibri" panose="020F0502020204030204" pitchFamily="34" charset="0"/>
              </a:rPr>
              <a:t>1991</a:t>
            </a:r>
            <a:r>
              <a:rPr sz="1800" spc="-100" dirty="0">
                <a:latin typeface="Calibri" panose="020F0502020204030204" pitchFamily="34" charset="0"/>
                <a:cs typeface="Calibri" panose="020F0502020204030204" pitchFamily="34" charset="0"/>
              </a:rPr>
              <a:t>: </a:t>
            </a:r>
            <a:r>
              <a:rPr sz="1800" spc="-5" dirty="0">
                <a:latin typeface="Calibri" panose="020F0502020204030204" pitchFamily="34" charset="0"/>
                <a:cs typeface="Calibri" panose="020F0502020204030204" pitchFamily="34" charset="0"/>
              </a:rPr>
              <a:t>Phiên </a:t>
            </a:r>
            <a:r>
              <a:rPr sz="1800" dirty="0">
                <a:latin typeface="Calibri" panose="020F0502020204030204" pitchFamily="34" charset="0"/>
                <a:cs typeface="Calibri" panose="020F0502020204030204" pitchFamily="34" charset="0"/>
              </a:rPr>
              <a:t>bản Linux đầu tiên do </a:t>
            </a:r>
            <a:r>
              <a:rPr sz="1800" b="1" spc="-5" dirty="0">
                <a:latin typeface="Calibri" panose="020F0502020204030204" pitchFamily="34" charset="0"/>
                <a:cs typeface="Calibri" panose="020F0502020204030204" pitchFamily="34" charset="0"/>
              </a:rPr>
              <a:t>Linus</a:t>
            </a:r>
            <a:r>
              <a:rPr sz="1800" b="1" spc="-30" dirty="0">
                <a:latin typeface="Calibri" panose="020F0502020204030204" pitchFamily="34" charset="0"/>
                <a:cs typeface="Calibri" panose="020F0502020204030204" pitchFamily="34" charset="0"/>
              </a:rPr>
              <a:t> Torvalds</a:t>
            </a:r>
          </a:p>
          <a:p>
            <a:pPr marL="88900">
              <a:lnSpc>
                <a:spcPct val="100000"/>
              </a:lnSpc>
              <a:spcBef>
                <a:spcPts val="575"/>
              </a:spcBef>
            </a:pPr>
            <a:r>
              <a:rPr sz="1800" dirty="0">
                <a:latin typeface="Calibri" panose="020F0502020204030204" pitchFamily="34" charset="0"/>
                <a:cs typeface="Calibri" panose="020F0502020204030204" pitchFamily="34" charset="0"/>
              </a:rPr>
              <a:t>viết</a:t>
            </a:r>
            <a:r>
              <a:rPr sz="1800" spc="-75" dirty="0">
                <a:latin typeface="Calibri" panose="020F0502020204030204" pitchFamily="34" charset="0"/>
                <a:cs typeface="Calibri" panose="020F0502020204030204" pitchFamily="34" charset="0"/>
              </a:rPr>
              <a:t> </a:t>
            </a:r>
            <a:r>
              <a:rPr sz="1800" spc="50" dirty="0">
                <a:latin typeface="Calibri" panose="020F0502020204030204" pitchFamily="34" charset="0"/>
                <a:cs typeface="Calibri" panose="020F0502020204030204" pitchFamily="34" charset="0"/>
              </a:rPr>
              <a:t>chạy</a:t>
            </a:r>
            <a:r>
              <a:rPr sz="1800" spc="-90" dirty="0">
                <a:latin typeface="Calibri" panose="020F0502020204030204" pitchFamily="34" charset="0"/>
                <a:cs typeface="Calibri" panose="020F0502020204030204" pitchFamily="34" charset="0"/>
              </a:rPr>
              <a:t> </a:t>
            </a:r>
            <a:r>
              <a:rPr sz="1800" spc="135" dirty="0">
                <a:latin typeface="Calibri" panose="020F0502020204030204" pitchFamily="34" charset="0"/>
                <a:cs typeface="Calibri" panose="020F0502020204030204" pitchFamily="34" charset="0"/>
              </a:rPr>
              <a:t>trên</a:t>
            </a:r>
            <a:r>
              <a:rPr sz="1800" spc="-30" dirty="0">
                <a:latin typeface="Calibri" panose="020F0502020204030204" pitchFamily="34" charset="0"/>
                <a:cs typeface="Calibri" panose="020F0502020204030204" pitchFamily="34" charset="0"/>
              </a:rPr>
              <a:t> </a:t>
            </a:r>
            <a:r>
              <a:rPr sz="1800" spc="60" dirty="0">
                <a:latin typeface="Calibri" panose="020F0502020204030204" pitchFamily="34" charset="0"/>
                <a:cs typeface="Calibri" panose="020F0502020204030204" pitchFamily="34" charset="0"/>
              </a:rPr>
              <a:t>máy</a:t>
            </a:r>
            <a:r>
              <a:rPr sz="1800" spc="-90" dirty="0">
                <a:latin typeface="Calibri" panose="020F0502020204030204" pitchFamily="34" charset="0"/>
                <a:cs typeface="Calibri" panose="020F0502020204030204" pitchFamily="34" charset="0"/>
              </a:rPr>
              <a:t> </a:t>
            </a:r>
            <a:r>
              <a:rPr sz="1800" spc="140" dirty="0">
                <a:latin typeface="Calibri" panose="020F0502020204030204" pitchFamily="34" charset="0"/>
                <a:cs typeface="Calibri" panose="020F0502020204030204" pitchFamily="34" charset="0"/>
              </a:rPr>
              <a:t>tính</a:t>
            </a:r>
            <a:r>
              <a:rPr sz="1800" spc="-90" dirty="0">
                <a:latin typeface="Calibri" panose="020F0502020204030204" pitchFamily="34" charset="0"/>
                <a:cs typeface="Calibri" panose="020F0502020204030204" pitchFamily="34" charset="0"/>
              </a:rPr>
              <a:t> </a:t>
            </a:r>
            <a:r>
              <a:rPr sz="1800" spc="-30" dirty="0">
                <a:latin typeface="Calibri" panose="020F0502020204030204" pitchFamily="34" charset="0"/>
                <a:cs typeface="Calibri" panose="020F0502020204030204" pitchFamily="34" charset="0"/>
              </a:rPr>
              <a:t>AT386,</a:t>
            </a:r>
            <a:r>
              <a:rPr sz="1800" spc="-35" dirty="0">
                <a:latin typeface="Calibri" panose="020F0502020204030204" pitchFamily="34" charset="0"/>
                <a:cs typeface="Calibri" panose="020F0502020204030204" pitchFamily="34" charset="0"/>
              </a:rPr>
              <a:t> </a:t>
            </a:r>
            <a:r>
              <a:rPr sz="1800" dirty="0">
                <a:latin typeface="Calibri" panose="020F0502020204030204" pitchFamily="34" charset="0"/>
                <a:cs typeface="Calibri" panose="020F0502020204030204" pitchFamily="34" charset="0"/>
              </a:rPr>
              <a:t>AT486</a:t>
            </a:r>
          </a:p>
        </p:txBody>
      </p:sp>
      <p:sp>
        <p:nvSpPr>
          <p:cNvPr id="10" name="Rectangle 9">
            <a:extLst>
              <a:ext uri="{FF2B5EF4-FFF2-40B4-BE49-F238E27FC236}">
                <a16:creationId xmlns:a16="http://schemas.microsoft.com/office/drawing/2014/main" id="{E9E92170-B5D7-9E48-9F8A-530E7AF51698}"/>
              </a:ext>
            </a:extLst>
          </p:cNvPr>
          <p:cNvSpPr/>
          <p:nvPr/>
        </p:nvSpPr>
        <p:spPr>
          <a:xfrm>
            <a:off x="1251677" y="2222906"/>
            <a:ext cx="10192177" cy="3694601"/>
          </a:xfrm>
          <a:prstGeom prst="rect">
            <a:avLst/>
          </a:prstGeom>
        </p:spPr>
        <p:txBody>
          <a:bodyPr wrap="square">
            <a:spAutoFit/>
          </a:bodyPr>
          <a:lstStyle/>
          <a:p>
            <a:pPr marL="12700">
              <a:lnSpc>
                <a:spcPct val="100000"/>
              </a:lnSpc>
              <a:spcBef>
                <a:spcPts val="565"/>
              </a:spcBef>
            </a:pPr>
            <a:r>
              <a:rPr lang="vi-VN" b="1" spc="-35" dirty="0">
                <a:latin typeface="Times New Roman"/>
                <a:cs typeface="Times New Roman"/>
              </a:rPr>
              <a:t>1994: </a:t>
            </a:r>
            <a:r>
              <a:rPr lang="vi-VN" dirty="0"/>
              <a:t>Linux 1.0 vào năm</a:t>
            </a:r>
            <a:r>
              <a:rPr lang="vi-VN" spc="-60" dirty="0"/>
              <a:t> </a:t>
            </a:r>
            <a:r>
              <a:rPr lang="vi-VN" spc="5" dirty="0"/>
              <a:t>1994</a:t>
            </a:r>
          </a:p>
          <a:p>
            <a:pPr marL="12700">
              <a:lnSpc>
                <a:spcPct val="100000"/>
              </a:lnSpc>
              <a:spcBef>
                <a:spcPts val="465"/>
              </a:spcBef>
            </a:pPr>
            <a:r>
              <a:rPr lang="vi-VN" b="1" spc="-5" dirty="0">
                <a:latin typeface="Times New Roman"/>
                <a:cs typeface="Times New Roman"/>
              </a:rPr>
              <a:t>1996</a:t>
            </a:r>
            <a:r>
              <a:rPr lang="vi-VN" b="1" spc="-25" dirty="0">
                <a:latin typeface="Times New Roman"/>
                <a:cs typeface="Times New Roman"/>
              </a:rPr>
              <a:t> </a:t>
            </a:r>
            <a:r>
              <a:rPr lang="vi-VN" spc="85" dirty="0"/>
              <a:t>linh</a:t>
            </a:r>
            <a:r>
              <a:rPr lang="vi-VN" spc="-95" dirty="0"/>
              <a:t> </a:t>
            </a:r>
            <a:r>
              <a:rPr lang="vi-VN" spc="55" dirty="0"/>
              <a:t>vật</a:t>
            </a:r>
            <a:r>
              <a:rPr lang="vi-VN" spc="-110" dirty="0"/>
              <a:t> </a:t>
            </a:r>
            <a:r>
              <a:rPr lang="vi-VN" spc="95" dirty="0"/>
              <a:t>chim</a:t>
            </a:r>
            <a:r>
              <a:rPr lang="vi-VN" spc="-100" dirty="0"/>
              <a:t> </a:t>
            </a:r>
            <a:r>
              <a:rPr lang="vi-VN" spc="105" dirty="0"/>
              <a:t>cánh</a:t>
            </a:r>
            <a:r>
              <a:rPr lang="vi-VN" spc="-70" dirty="0"/>
              <a:t> </a:t>
            </a:r>
            <a:r>
              <a:rPr lang="vi-VN" spc="105" dirty="0"/>
              <a:t>cụt</a:t>
            </a:r>
            <a:r>
              <a:rPr lang="vi-VN" spc="-120" dirty="0"/>
              <a:t> </a:t>
            </a:r>
            <a:r>
              <a:rPr lang="vi-VN" spc="30" dirty="0"/>
              <a:t>coi</a:t>
            </a:r>
            <a:r>
              <a:rPr lang="vi-VN" spc="-20" dirty="0"/>
              <a:t> </a:t>
            </a:r>
            <a:r>
              <a:rPr lang="vi-VN" spc="40" dirty="0"/>
              <a:t>là</a:t>
            </a:r>
            <a:r>
              <a:rPr lang="vi-VN" spc="-50" dirty="0"/>
              <a:t> </a:t>
            </a:r>
            <a:r>
              <a:rPr lang="vi-VN" spc="80" dirty="0"/>
              <a:t>biểu</a:t>
            </a:r>
          </a:p>
          <a:p>
            <a:pPr marL="12700">
              <a:lnSpc>
                <a:spcPct val="100000"/>
              </a:lnSpc>
              <a:spcBef>
                <a:spcPts val="484"/>
              </a:spcBef>
            </a:pPr>
            <a:r>
              <a:rPr lang="vi-VN" spc="150" dirty="0"/>
              <a:t>tượng </a:t>
            </a:r>
            <a:r>
              <a:rPr lang="vi-VN" spc="80" dirty="0"/>
              <a:t>của </a:t>
            </a:r>
            <a:r>
              <a:rPr lang="vi-VN" spc="30" dirty="0"/>
              <a:t>Linux, </a:t>
            </a:r>
            <a:r>
              <a:rPr lang="vi-VN" spc="5" dirty="0"/>
              <a:t>GUI </a:t>
            </a:r>
            <a:r>
              <a:rPr lang="vi-VN" spc="110" dirty="0"/>
              <a:t>mode</a:t>
            </a:r>
            <a:r>
              <a:rPr lang="vi-VN" spc="45" dirty="0"/>
              <a:t> </a:t>
            </a:r>
            <a:r>
              <a:rPr lang="vi-VN" spc="30" dirty="0"/>
              <a:t>Linux</a:t>
            </a:r>
          </a:p>
          <a:p>
            <a:pPr marL="285115" marR="5080" indent="-273050" algn="just">
              <a:lnSpc>
                <a:spcPct val="100600"/>
              </a:lnSpc>
              <a:spcBef>
                <a:spcPts val="530"/>
              </a:spcBef>
            </a:pPr>
            <a:r>
              <a:rPr lang="vi-VN" sz="2000" b="1" spc="90" dirty="0">
                <a:latin typeface="Times New Roman"/>
                <a:cs typeface="Times New Roman"/>
              </a:rPr>
              <a:t>2000</a:t>
            </a:r>
            <a:r>
              <a:rPr lang="vi-VN" spc="90" dirty="0"/>
              <a:t>: </a:t>
            </a:r>
            <a:r>
              <a:rPr lang="vi-VN" dirty="0"/>
              <a:t>The </a:t>
            </a:r>
            <a:r>
              <a:rPr lang="vi-VN" spc="-5" dirty="0"/>
              <a:t>Open </a:t>
            </a:r>
            <a:r>
              <a:rPr lang="vi-VN" dirty="0"/>
              <a:t>Source </a:t>
            </a:r>
            <a:r>
              <a:rPr lang="vi-VN" spc="-5" dirty="0"/>
              <a:t>Development Lab </a:t>
            </a:r>
            <a:r>
              <a:rPr lang="vi-VN" dirty="0"/>
              <a:t>(OSDL) được </a:t>
            </a:r>
            <a:r>
              <a:rPr lang="vi-VN" spc="-5" dirty="0"/>
              <a:t>thành lập và là </a:t>
            </a:r>
            <a:r>
              <a:rPr lang="vi-VN" spc="-10" dirty="0"/>
              <a:t>một </a:t>
            </a:r>
            <a:r>
              <a:rPr lang="vi-VN" spc="-5" dirty="0"/>
              <a:t>tổ  </a:t>
            </a:r>
            <a:r>
              <a:rPr lang="vi-VN" dirty="0"/>
              <a:t>chức phi </a:t>
            </a:r>
            <a:r>
              <a:rPr lang="vi-VN" spc="-5" dirty="0"/>
              <a:t>lợi </a:t>
            </a:r>
            <a:r>
              <a:rPr lang="vi-VN" dirty="0"/>
              <a:t>nhuận độc </a:t>
            </a:r>
            <a:r>
              <a:rPr lang="vi-VN" spc="-5" dirty="0"/>
              <a:t>lập </a:t>
            </a:r>
            <a:r>
              <a:rPr lang="vi-VN" spc="-10" dirty="0"/>
              <a:t>theo </a:t>
            </a:r>
            <a:r>
              <a:rPr lang="vi-VN" dirty="0"/>
              <a:t>đuổi </a:t>
            </a:r>
            <a:r>
              <a:rPr lang="vi-VN" spc="-5" dirty="0"/>
              <a:t>mục tiêu </a:t>
            </a:r>
            <a:r>
              <a:rPr lang="vi-VN" spc="-10" dirty="0"/>
              <a:t>tối </a:t>
            </a:r>
            <a:r>
              <a:rPr lang="vi-VN" spc="-5" dirty="0"/>
              <a:t>ưu </a:t>
            </a:r>
            <a:r>
              <a:rPr lang="vi-VN" dirty="0"/>
              <a:t>hóa </a:t>
            </a:r>
            <a:r>
              <a:rPr lang="vi-VN" spc="-5" dirty="0"/>
              <a:t>Linux cho việc làm trong  </a:t>
            </a:r>
            <a:r>
              <a:rPr lang="vi-VN" dirty="0"/>
              <a:t>các </a:t>
            </a:r>
            <a:r>
              <a:rPr lang="vi-VN" spc="-5" dirty="0"/>
              <a:t>trung tâm </a:t>
            </a:r>
            <a:r>
              <a:rPr lang="vi-VN" dirty="0"/>
              <a:t>dữ </a:t>
            </a:r>
            <a:r>
              <a:rPr lang="vi-VN" spc="-5" dirty="0"/>
              <a:t>liệu </a:t>
            </a:r>
            <a:r>
              <a:rPr lang="vi-VN" dirty="0"/>
              <a:t>và </a:t>
            </a:r>
            <a:r>
              <a:rPr lang="vi-VN" spc="-5" dirty="0"/>
              <a:t>trong carrier range. </a:t>
            </a:r>
            <a:r>
              <a:rPr lang="vi-VN" dirty="0"/>
              <a:t>Nó đóng </a:t>
            </a:r>
            <a:r>
              <a:rPr lang="vi-VN" spc="-5" dirty="0"/>
              <a:t>vai trò là </a:t>
            </a:r>
            <a:r>
              <a:rPr lang="vi-VN" spc="5" dirty="0"/>
              <a:t>nhà </a:t>
            </a:r>
            <a:r>
              <a:rPr lang="vi-VN" spc="-5" dirty="0"/>
              <a:t>tài </a:t>
            </a:r>
            <a:r>
              <a:rPr lang="vi-VN" dirty="0"/>
              <a:t>trợ </a:t>
            </a:r>
            <a:r>
              <a:rPr lang="vi-VN" spc="-5" dirty="0"/>
              <a:t>cho  </a:t>
            </a:r>
            <a:r>
              <a:rPr lang="vi-VN" dirty="0"/>
              <a:t>Linus </a:t>
            </a:r>
            <a:r>
              <a:rPr lang="vi-VN" spc="-25" dirty="0"/>
              <a:t>Torvalds </a:t>
            </a:r>
            <a:r>
              <a:rPr lang="vi-VN" dirty="0"/>
              <a:t>và cả Andrew </a:t>
            </a:r>
            <a:r>
              <a:rPr lang="vi-VN" spc="-5" dirty="0"/>
              <a:t>Morton </a:t>
            </a:r>
            <a:r>
              <a:rPr lang="vi-VN" dirty="0"/>
              <a:t>(cho </a:t>
            </a:r>
            <a:r>
              <a:rPr lang="vi-VN" spc="-5" dirty="0"/>
              <a:t>đến </a:t>
            </a:r>
            <a:r>
              <a:rPr lang="vi-VN" dirty="0"/>
              <a:t>giữa năm 2006 </a:t>
            </a:r>
            <a:r>
              <a:rPr lang="vi-VN" spc="-5" dirty="0"/>
              <a:t>khi </a:t>
            </a:r>
            <a:r>
              <a:rPr lang="vi-VN" spc="-10" dirty="0"/>
              <a:t>Morton </a:t>
            </a:r>
            <a:r>
              <a:rPr lang="vi-VN" spc="-5" dirty="0"/>
              <a:t>chuyển  </a:t>
            </a:r>
            <a:r>
              <a:rPr lang="vi-VN" dirty="0"/>
              <a:t>sang </a:t>
            </a:r>
            <a:r>
              <a:rPr lang="vi-VN" spc="-5" dirty="0"/>
              <a:t>Google). </a:t>
            </a:r>
            <a:r>
              <a:rPr lang="vi-VN" spc="-20" dirty="0"/>
              <a:t>Torvalds </a:t>
            </a:r>
            <a:r>
              <a:rPr lang="vi-VN" dirty="0"/>
              <a:t>đã </a:t>
            </a:r>
            <a:r>
              <a:rPr lang="vi-VN" spc="-5" dirty="0"/>
              <a:t>làm </a:t>
            </a:r>
            <a:r>
              <a:rPr lang="vi-VN" dirty="0"/>
              <a:t>việc </a:t>
            </a:r>
            <a:r>
              <a:rPr lang="vi-VN" spc="-5" dirty="0"/>
              <a:t>toàn thời gian thay </a:t>
            </a:r>
            <a:r>
              <a:rPr lang="vi-VN" spc="-10" dirty="0"/>
              <a:t>mặt </a:t>
            </a:r>
            <a:r>
              <a:rPr lang="vi-VN" dirty="0"/>
              <a:t>OSDL, phát </a:t>
            </a:r>
            <a:r>
              <a:rPr lang="vi-VN" spc="-5" dirty="0"/>
              <a:t>triển các  </a:t>
            </a:r>
            <a:r>
              <a:rPr lang="vi-VN" dirty="0"/>
              <a:t>nhân</a:t>
            </a:r>
            <a:r>
              <a:rPr lang="vi-VN" spc="-20" dirty="0"/>
              <a:t> </a:t>
            </a:r>
            <a:r>
              <a:rPr lang="vi-VN" dirty="0"/>
              <a:t>Linux.</a:t>
            </a:r>
            <a:endParaRPr lang="vi-VN" sz="2000" dirty="0">
              <a:latin typeface="Times New Roman"/>
              <a:cs typeface="Times New Roman"/>
            </a:endParaRPr>
          </a:p>
          <a:p>
            <a:pPr marL="285115" marR="5715" indent="-273050" algn="just">
              <a:lnSpc>
                <a:spcPct val="100000"/>
              </a:lnSpc>
              <a:spcBef>
                <a:spcPts val="430"/>
              </a:spcBef>
            </a:pPr>
            <a:r>
              <a:rPr lang="vi-VN" b="1" spc="35" dirty="0">
                <a:latin typeface="Times New Roman"/>
                <a:cs typeface="Times New Roman"/>
              </a:rPr>
              <a:t>2007</a:t>
            </a:r>
            <a:r>
              <a:rPr lang="vi-VN" spc="35" dirty="0"/>
              <a:t>: </a:t>
            </a:r>
            <a:r>
              <a:rPr lang="vi-VN" spc="55" dirty="0"/>
              <a:t>(22/1/2007) </a:t>
            </a:r>
            <a:r>
              <a:rPr lang="vi-VN" dirty="0"/>
              <a:t>OSDL </a:t>
            </a:r>
            <a:r>
              <a:rPr lang="vi-VN" spc="-5" dirty="0"/>
              <a:t>và </a:t>
            </a:r>
            <a:r>
              <a:rPr lang="vi-VN" dirty="0"/>
              <a:t>Free </a:t>
            </a:r>
            <a:r>
              <a:rPr lang="vi-VN" spc="-5" dirty="0"/>
              <a:t>Standards Group </a:t>
            </a:r>
            <a:r>
              <a:rPr lang="vi-VN" dirty="0"/>
              <a:t>đã hợp nhất </a:t>
            </a:r>
            <a:r>
              <a:rPr lang="vi-VN" spc="-5" dirty="0"/>
              <a:t>thành </a:t>
            </a:r>
            <a:r>
              <a:rPr lang="vi-VN" dirty="0"/>
              <a:t>The </a:t>
            </a:r>
            <a:r>
              <a:rPr lang="vi-VN" spc="-5" dirty="0"/>
              <a:t>Linux  </a:t>
            </a:r>
            <a:r>
              <a:rPr lang="vi-VN" dirty="0"/>
              <a:t>Foundation, </a:t>
            </a:r>
            <a:r>
              <a:rPr lang="vi-VN" spc="-5" dirty="0"/>
              <a:t>thu hẹp trọng tâm </a:t>
            </a:r>
            <a:r>
              <a:rPr lang="vi-VN" dirty="0"/>
              <a:t>tương ứng của </a:t>
            </a:r>
            <a:r>
              <a:rPr lang="vi-VN" spc="-5" dirty="0"/>
              <a:t>họ </a:t>
            </a:r>
            <a:r>
              <a:rPr lang="vi-VN" dirty="0"/>
              <a:t>với </a:t>
            </a:r>
            <a:r>
              <a:rPr lang="vi-VN" spc="-5" dirty="0"/>
              <a:t>việc thúc </a:t>
            </a:r>
            <a:r>
              <a:rPr lang="vi-VN" dirty="0"/>
              <a:t>đẩy </a:t>
            </a:r>
            <a:r>
              <a:rPr lang="vi-VN" spc="-5" dirty="0"/>
              <a:t>Linux cạnh  </a:t>
            </a:r>
            <a:r>
              <a:rPr lang="vi-VN" dirty="0"/>
              <a:t>tranh với </a:t>
            </a:r>
            <a:r>
              <a:rPr lang="vi-VN" spc="-5" dirty="0"/>
              <a:t>Microsoft </a:t>
            </a:r>
            <a:r>
              <a:rPr lang="vi-VN" spc="-15" dirty="0"/>
              <a:t>Windows. </a:t>
            </a:r>
            <a:r>
              <a:rPr lang="vi-VN" dirty="0"/>
              <a:t>Kể </a:t>
            </a:r>
            <a:r>
              <a:rPr lang="vi-VN" spc="-5" dirty="0"/>
              <a:t>từ năm </a:t>
            </a:r>
            <a:r>
              <a:rPr lang="vi-VN" dirty="0"/>
              <a:t>2015, </a:t>
            </a:r>
            <a:r>
              <a:rPr lang="vi-VN" spc="-25" dirty="0"/>
              <a:t>Torvalds </a:t>
            </a:r>
            <a:r>
              <a:rPr lang="vi-VN" dirty="0"/>
              <a:t>vẫn ở </a:t>
            </a:r>
            <a:r>
              <a:rPr lang="vi-VN" spc="-5" dirty="0"/>
              <a:t>lại </a:t>
            </a:r>
            <a:r>
              <a:rPr lang="vi-VN" dirty="0"/>
              <a:t>với </a:t>
            </a:r>
            <a:r>
              <a:rPr lang="vi-VN" spc="-5" dirty="0"/>
              <a:t>Linux  </a:t>
            </a:r>
            <a:r>
              <a:rPr lang="vi-VN" dirty="0"/>
              <a:t>Foundation với </a:t>
            </a:r>
            <a:r>
              <a:rPr lang="vi-VN" spc="-5" dirty="0"/>
              <a:t>tư </a:t>
            </a:r>
            <a:r>
              <a:rPr lang="vi-VN" dirty="0"/>
              <a:t>cách </a:t>
            </a:r>
            <a:r>
              <a:rPr lang="vi-VN" spc="-5" dirty="0"/>
              <a:t>là </a:t>
            </a:r>
            <a:r>
              <a:rPr lang="vi-VN" dirty="0"/>
              <a:t>thành</a:t>
            </a:r>
            <a:r>
              <a:rPr lang="vi-VN" spc="-100" dirty="0"/>
              <a:t> </a:t>
            </a:r>
            <a:r>
              <a:rPr lang="vi-VN" dirty="0"/>
              <a:t>viên.</a:t>
            </a:r>
          </a:p>
          <a:p>
            <a:pPr marL="12700">
              <a:lnSpc>
                <a:spcPct val="100000"/>
              </a:lnSpc>
              <a:spcBef>
                <a:spcPts val="400"/>
              </a:spcBef>
              <a:tabLst>
                <a:tab pos="285115" algn="l"/>
              </a:tabLst>
            </a:pPr>
            <a:r>
              <a:rPr lang="vi-VN" sz="1400" spc="-375" dirty="0">
                <a:solidFill>
                  <a:srgbClr val="0AD0D9"/>
                </a:solidFill>
                <a:latin typeface="Arial"/>
                <a:cs typeface="Arial"/>
              </a:rPr>
              <a:t>	</a:t>
            </a:r>
            <a:r>
              <a:rPr lang="vi-VN" sz="1400" spc="80" dirty="0"/>
              <a:t>Tham </a:t>
            </a:r>
            <a:r>
              <a:rPr lang="vi-VN" sz="1400" spc="50" dirty="0"/>
              <a:t>khảo:</a:t>
            </a:r>
            <a:r>
              <a:rPr lang="vi-VN" sz="1400" spc="-110" dirty="0"/>
              <a:t> </a:t>
            </a:r>
            <a:r>
              <a:rPr lang="vi-VN" sz="1400" spc="45" dirty="0">
                <a:solidFill>
                  <a:srgbClr val="FF0000"/>
                </a:solidFill>
              </a:rPr>
              <a:t>https://vi.wikipedia.org/wiki/Lịch_Sử_Linux</a:t>
            </a:r>
            <a:endParaRPr lang="vi-VN" sz="1400" dirty="0">
              <a:latin typeface="Arial"/>
              <a:cs typeface="Arial"/>
            </a:endParaRPr>
          </a:p>
        </p:txBody>
      </p:sp>
    </p:spTree>
    <p:extLst>
      <p:ext uri="{BB962C8B-B14F-4D97-AF65-F5344CB8AC3E}">
        <p14:creationId xmlns:p14="http://schemas.microsoft.com/office/powerpoint/2010/main" val="52595900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F3A98A-CD5E-DD40-A874-B2EBF1610767}"/>
              </a:ext>
            </a:extLst>
          </p:cNvPr>
          <p:cNvSpPr/>
          <p:nvPr/>
        </p:nvSpPr>
        <p:spPr>
          <a:xfrm>
            <a:off x="1670305" y="202858"/>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EB5281CC-F403-4246-84E7-7C64C4E8D4D0}"/>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TextBox 11">
            <a:extLst>
              <a:ext uri="{FF2B5EF4-FFF2-40B4-BE49-F238E27FC236}">
                <a16:creationId xmlns:a16="http://schemas.microsoft.com/office/drawing/2014/main" id="{5E817963-4793-5644-99A3-DC64032B7597}"/>
              </a:ext>
            </a:extLst>
          </p:cNvPr>
          <p:cNvSpPr txBox="1"/>
          <p:nvPr/>
        </p:nvSpPr>
        <p:spPr>
          <a:xfrm>
            <a:off x="1887306" y="202858"/>
            <a:ext cx="9220950"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Khái niệm linux</a:t>
            </a:r>
          </a:p>
        </p:txBody>
      </p:sp>
      <p:sp>
        <p:nvSpPr>
          <p:cNvPr id="13" name="Rectangle 12">
            <a:extLst>
              <a:ext uri="{FF2B5EF4-FFF2-40B4-BE49-F238E27FC236}">
                <a16:creationId xmlns:a16="http://schemas.microsoft.com/office/drawing/2014/main" id="{EB49FA57-2450-9C46-A3A0-E97A8F33CB51}"/>
              </a:ext>
            </a:extLst>
          </p:cNvPr>
          <p:cNvSpPr/>
          <p:nvPr/>
        </p:nvSpPr>
        <p:spPr>
          <a:xfrm>
            <a:off x="1887306" y="1155814"/>
            <a:ext cx="7473695" cy="1446550"/>
          </a:xfrm>
          <a:prstGeom prst="rect">
            <a:avLst/>
          </a:prstGeom>
        </p:spPr>
        <p:txBody>
          <a:bodyPr wrap="square">
            <a:spAutoFit/>
          </a:bodyPr>
          <a:lstStyle/>
          <a:p>
            <a:r>
              <a:rPr lang="vi-VN" sz="2200" dirty="0">
                <a:solidFill>
                  <a:srgbClr val="4D5156"/>
                </a:solidFill>
                <a:latin typeface="arial" panose="020B0604020202020204" pitchFamily="34" charset="0"/>
              </a:rPr>
              <a:t>Linux là một họ các hệ điều hành tự do nguồn mở tương tự Unix và dựa trên Linux kernel, một hạt nhân hệ điều hành được phát hành lần đầu tiên vào ngày 17 tháng 9 năm 1991</a:t>
            </a:r>
            <a:endParaRPr lang="en-US" sz="2200" dirty="0"/>
          </a:p>
        </p:txBody>
      </p:sp>
    </p:spTree>
    <p:extLst>
      <p:ext uri="{BB962C8B-B14F-4D97-AF65-F5344CB8AC3E}">
        <p14:creationId xmlns:p14="http://schemas.microsoft.com/office/powerpoint/2010/main" val="302795878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F3A98A-CD5E-DD40-A874-B2EBF1610767}"/>
              </a:ext>
            </a:extLst>
          </p:cNvPr>
          <p:cNvSpPr/>
          <p:nvPr/>
        </p:nvSpPr>
        <p:spPr>
          <a:xfrm>
            <a:off x="1670305" y="202858"/>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EB5281CC-F403-4246-84E7-7C64C4E8D4D0}"/>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TextBox 11">
            <a:extLst>
              <a:ext uri="{FF2B5EF4-FFF2-40B4-BE49-F238E27FC236}">
                <a16:creationId xmlns:a16="http://schemas.microsoft.com/office/drawing/2014/main" id="{5E817963-4793-5644-99A3-DC64032B7597}"/>
              </a:ext>
            </a:extLst>
          </p:cNvPr>
          <p:cNvSpPr txBox="1"/>
          <p:nvPr/>
        </p:nvSpPr>
        <p:spPr>
          <a:xfrm>
            <a:off x="1887306" y="202858"/>
            <a:ext cx="9220950"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Khái niệm linux</a:t>
            </a:r>
          </a:p>
        </p:txBody>
      </p:sp>
      <p:sp>
        <p:nvSpPr>
          <p:cNvPr id="13" name="Rectangle 12">
            <a:extLst>
              <a:ext uri="{FF2B5EF4-FFF2-40B4-BE49-F238E27FC236}">
                <a16:creationId xmlns:a16="http://schemas.microsoft.com/office/drawing/2014/main" id="{EB49FA57-2450-9C46-A3A0-E97A8F33CB51}"/>
              </a:ext>
            </a:extLst>
          </p:cNvPr>
          <p:cNvSpPr/>
          <p:nvPr/>
        </p:nvSpPr>
        <p:spPr>
          <a:xfrm>
            <a:off x="737378" y="932617"/>
            <a:ext cx="7473695" cy="769441"/>
          </a:xfrm>
          <a:prstGeom prst="rect">
            <a:avLst/>
          </a:prstGeom>
        </p:spPr>
        <p:txBody>
          <a:bodyPr wrap="square">
            <a:spAutoFit/>
          </a:bodyPr>
          <a:lstStyle/>
          <a:p>
            <a:pPr marL="342900" indent="-342900">
              <a:buFontTx/>
              <a:buChar char="-"/>
            </a:pPr>
            <a:r>
              <a:rPr lang="en-US" sz="2200" dirty="0" err="1"/>
              <a:t>Cấu</a:t>
            </a:r>
            <a:r>
              <a:rPr lang="en-US" sz="2200" dirty="0"/>
              <a:t> </a:t>
            </a:r>
            <a:r>
              <a:rPr lang="en-US" sz="2200" dirty="0" err="1"/>
              <a:t>tạo</a:t>
            </a:r>
            <a:endParaRPr lang="en-US" sz="2200" dirty="0"/>
          </a:p>
          <a:p>
            <a:pPr marL="342900" indent="-342900">
              <a:buFontTx/>
              <a:buChar char="-"/>
            </a:pPr>
            <a:endParaRPr lang="en-US" sz="2200" dirty="0"/>
          </a:p>
        </p:txBody>
      </p:sp>
      <p:sp>
        <p:nvSpPr>
          <p:cNvPr id="6" name="object 3">
            <a:extLst>
              <a:ext uri="{FF2B5EF4-FFF2-40B4-BE49-F238E27FC236}">
                <a16:creationId xmlns:a16="http://schemas.microsoft.com/office/drawing/2014/main" id="{FD50A91D-8371-994B-AF14-E00015BDA97A}"/>
              </a:ext>
            </a:extLst>
          </p:cNvPr>
          <p:cNvSpPr/>
          <p:nvPr/>
        </p:nvSpPr>
        <p:spPr>
          <a:xfrm>
            <a:off x="2916756" y="1044978"/>
            <a:ext cx="8191500" cy="5430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0478606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72543BBD-6C2C-C04A-BB6E-12C3476A7B74}"/>
              </a:ext>
            </a:extLst>
          </p:cNvPr>
          <p:cNvSpPr txBox="1"/>
          <p:nvPr/>
        </p:nvSpPr>
        <p:spPr>
          <a:xfrm>
            <a:off x="1441344" y="1017815"/>
            <a:ext cx="9810426" cy="4288995"/>
          </a:xfrm>
          <a:prstGeom prst="rect">
            <a:avLst/>
          </a:prstGeom>
        </p:spPr>
        <p:txBody>
          <a:bodyPr vert="horz" wrap="square" lIns="0" tIns="188595" rIns="0" bIns="0" rtlCol="0">
            <a:spAutoFit/>
          </a:bodyPr>
          <a:lstStyle/>
          <a:p>
            <a:pPr marL="303530" algn="ctr">
              <a:lnSpc>
                <a:spcPct val="100000"/>
              </a:lnSpc>
              <a:spcBef>
                <a:spcPts val="1485"/>
              </a:spcBef>
            </a:pPr>
            <a:r>
              <a:rPr sz="2400" b="1" dirty="0">
                <a:solidFill>
                  <a:srgbClr val="04607A"/>
                </a:solidFill>
                <a:latin typeface="Times New Roman"/>
                <a:cs typeface="Times New Roman"/>
              </a:rPr>
              <a:t>TỔNG QUAN </a:t>
            </a:r>
            <a:r>
              <a:rPr sz="2400" b="1" spc="-5" dirty="0">
                <a:solidFill>
                  <a:srgbClr val="04607A"/>
                </a:solidFill>
                <a:latin typeface="Times New Roman"/>
                <a:cs typeface="Times New Roman"/>
              </a:rPr>
              <a:t>LINUX VÀ </a:t>
            </a:r>
            <a:r>
              <a:rPr sz="2400" b="1" dirty="0">
                <a:solidFill>
                  <a:srgbClr val="04607A"/>
                </a:solidFill>
                <a:latin typeface="Times New Roman"/>
                <a:cs typeface="Times New Roman"/>
              </a:rPr>
              <a:t>PHẦN MỀM </a:t>
            </a:r>
            <a:r>
              <a:rPr sz="2400" b="1" spc="-5" dirty="0">
                <a:solidFill>
                  <a:srgbClr val="04607A"/>
                </a:solidFill>
                <a:latin typeface="Times New Roman"/>
                <a:cs typeface="Times New Roman"/>
              </a:rPr>
              <a:t>NGUỒN</a:t>
            </a:r>
            <a:r>
              <a:rPr sz="2400" b="1" spc="-90" dirty="0">
                <a:solidFill>
                  <a:srgbClr val="04607A"/>
                </a:solidFill>
                <a:latin typeface="Times New Roman"/>
                <a:cs typeface="Times New Roman"/>
              </a:rPr>
              <a:t> </a:t>
            </a:r>
            <a:r>
              <a:rPr sz="2400" b="1" dirty="0">
                <a:solidFill>
                  <a:srgbClr val="04607A"/>
                </a:solidFill>
                <a:latin typeface="Times New Roman"/>
                <a:cs typeface="Times New Roman"/>
              </a:rPr>
              <a:t>MỞ</a:t>
            </a:r>
            <a:endParaRPr sz="2400" dirty="0">
              <a:latin typeface="Times New Roman"/>
              <a:cs typeface="Times New Roman"/>
            </a:endParaRPr>
          </a:p>
          <a:p>
            <a:pPr marL="2473960" algn="ctr">
              <a:lnSpc>
                <a:spcPct val="100000"/>
              </a:lnSpc>
              <a:spcBef>
                <a:spcPts val="1605"/>
              </a:spcBef>
            </a:pPr>
            <a:r>
              <a:rPr sz="2800" i="1" spc="-5" dirty="0">
                <a:latin typeface="Arial"/>
                <a:cs typeface="Arial"/>
              </a:rPr>
              <a:t>Thời gian: </a:t>
            </a:r>
            <a:r>
              <a:rPr sz="2800" i="1" dirty="0">
                <a:latin typeface="Arial"/>
                <a:cs typeface="Arial"/>
              </a:rPr>
              <a:t>0</a:t>
            </a:r>
            <a:r>
              <a:rPr lang="en-US" sz="2800" i="1" dirty="0">
                <a:latin typeface="Arial"/>
                <a:cs typeface="Arial"/>
              </a:rPr>
              <a:t>2</a:t>
            </a:r>
            <a:r>
              <a:rPr sz="2800" i="1" dirty="0">
                <a:latin typeface="Arial"/>
                <a:cs typeface="Arial"/>
              </a:rPr>
              <a:t> </a:t>
            </a:r>
            <a:r>
              <a:rPr sz="2800" i="1" spc="-5" dirty="0" err="1">
                <a:latin typeface="Arial"/>
                <a:cs typeface="Arial"/>
              </a:rPr>
              <a:t>tiết</a:t>
            </a:r>
            <a:endParaRPr sz="2800" dirty="0">
              <a:latin typeface="Arial"/>
              <a:cs typeface="Arial"/>
            </a:endParaRPr>
          </a:p>
          <a:p>
            <a:pPr>
              <a:lnSpc>
                <a:spcPct val="100000"/>
              </a:lnSpc>
              <a:spcBef>
                <a:spcPts val="25"/>
              </a:spcBef>
            </a:pPr>
            <a:endParaRPr sz="2900" dirty="0">
              <a:latin typeface="Arial"/>
              <a:cs typeface="Arial"/>
            </a:endParaRPr>
          </a:p>
          <a:p>
            <a:pPr marL="12700">
              <a:lnSpc>
                <a:spcPct val="100000"/>
              </a:lnSpc>
            </a:pPr>
            <a:r>
              <a:rPr sz="2800" b="1" spc="-5" dirty="0">
                <a:latin typeface="Arial"/>
                <a:cs typeface="Arial"/>
              </a:rPr>
              <a:t>Mục</a:t>
            </a:r>
            <a:r>
              <a:rPr sz="2800" b="1" spc="5" dirty="0">
                <a:latin typeface="Arial"/>
                <a:cs typeface="Arial"/>
              </a:rPr>
              <a:t> </a:t>
            </a:r>
            <a:r>
              <a:rPr sz="2800" b="1" dirty="0">
                <a:latin typeface="Arial"/>
                <a:cs typeface="Arial"/>
              </a:rPr>
              <a:t>tiêu:</a:t>
            </a:r>
            <a:endParaRPr sz="2800" dirty="0">
              <a:latin typeface="Arial"/>
              <a:cs typeface="Arial"/>
            </a:endParaRPr>
          </a:p>
          <a:p>
            <a:pPr marL="12700">
              <a:lnSpc>
                <a:spcPct val="100000"/>
              </a:lnSpc>
              <a:spcBef>
                <a:spcPts val="20"/>
              </a:spcBef>
              <a:tabLst>
                <a:tab pos="7019290" algn="l"/>
              </a:tabLst>
            </a:pPr>
            <a:r>
              <a:rPr sz="2400" b="1" i="1" dirty="0">
                <a:latin typeface="Arial"/>
                <a:cs typeface="Arial"/>
              </a:rPr>
              <a:t>-</a:t>
            </a:r>
            <a:r>
              <a:rPr sz="2400" b="1" i="1" spc="-5" dirty="0">
                <a:latin typeface="Arial"/>
                <a:cs typeface="Arial"/>
              </a:rPr>
              <a:t> </a:t>
            </a:r>
            <a:r>
              <a:rPr sz="2400" b="1" i="1" spc="-55" dirty="0">
                <a:latin typeface="Arial"/>
                <a:cs typeface="Arial"/>
              </a:rPr>
              <a:t>T</a:t>
            </a:r>
            <a:r>
              <a:rPr sz="2400" b="1" i="1" spc="-5" dirty="0">
                <a:latin typeface="Arial"/>
                <a:cs typeface="Arial"/>
              </a:rPr>
              <a:t>ran</a:t>
            </a:r>
            <a:r>
              <a:rPr sz="2400" b="1" i="1" dirty="0">
                <a:latin typeface="Arial"/>
                <a:cs typeface="Arial"/>
              </a:rPr>
              <a:t>g</a:t>
            </a:r>
            <a:r>
              <a:rPr sz="2400" b="1" i="1" spc="-10" dirty="0">
                <a:latin typeface="Arial"/>
                <a:cs typeface="Arial"/>
              </a:rPr>
              <a:t> </a:t>
            </a:r>
            <a:r>
              <a:rPr sz="2400" b="1" i="1" dirty="0">
                <a:latin typeface="Arial"/>
                <a:cs typeface="Arial"/>
              </a:rPr>
              <a:t>bị</a:t>
            </a:r>
            <a:r>
              <a:rPr sz="2400" b="1" i="1" spc="-15" dirty="0">
                <a:latin typeface="Arial"/>
                <a:cs typeface="Arial"/>
              </a:rPr>
              <a:t> </a:t>
            </a:r>
            <a:r>
              <a:rPr sz="2400" b="1" i="1" spc="-5" dirty="0">
                <a:latin typeface="Arial"/>
                <a:cs typeface="Arial"/>
              </a:rPr>
              <a:t>c</a:t>
            </a:r>
            <a:r>
              <a:rPr sz="2400" b="1" i="1" spc="-10" dirty="0">
                <a:latin typeface="Arial"/>
                <a:cs typeface="Arial"/>
              </a:rPr>
              <a:t>h</a:t>
            </a:r>
            <a:r>
              <a:rPr sz="2400" b="1" i="1" dirty="0">
                <a:latin typeface="Arial"/>
                <a:cs typeface="Arial"/>
              </a:rPr>
              <a:t>o</a:t>
            </a:r>
            <a:r>
              <a:rPr sz="2400" b="1" i="1" spc="-15" dirty="0">
                <a:latin typeface="Arial"/>
                <a:cs typeface="Arial"/>
              </a:rPr>
              <a:t> </a:t>
            </a:r>
            <a:r>
              <a:rPr sz="2400" b="1" i="1" spc="-5" dirty="0">
                <a:latin typeface="Arial"/>
                <a:cs typeface="Arial"/>
              </a:rPr>
              <a:t>sin</a:t>
            </a:r>
            <a:r>
              <a:rPr sz="2400" b="1" i="1" dirty="0">
                <a:latin typeface="Arial"/>
                <a:cs typeface="Arial"/>
              </a:rPr>
              <a:t>h</a:t>
            </a:r>
            <a:r>
              <a:rPr sz="2400" b="1" i="1" spc="-15" dirty="0">
                <a:latin typeface="Arial"/>
                <a:cs typeface="Arial"/>
              </a:rPr>
              <a:t> </a:t>
            </a:r>
            <a:r>
              <a:rPr sz="2400" b="1" i="1" spc="-5" dirty="0">
                <a:latin typeface="Arial"/>
                <a:cs typeface="Arial"/>
              </a:rPr>
              <a:t>viê</a:t>
            </a:r>
            <a:r>
              <a:rPr sz="2400" b="1" i="1" dirty="0">
                <a:latin typeface="Arial"/>
                <a:cs typeface="Arial"/>
              </a:rPr>
              <a:t>n</a:t>
            </a:r>
            <a:r>
              <a:rPr sz="2400" b="1" i="1" spc="-15" dirty="0">
                <a:latin typeface="Arial"/>
                <a:cs typeface="Arial"/>
              </a:rPr>
              <a:t> </a:t>
            </a:r>
            <a:r>
              <a:rPr sz="2400" b="1" i="1" spc="-5" dirty="0">
                <a:latin typeface="Arial"/>
                <a:cs typeface="Arial"/>
              </a:rPr>
              <a:t>kiế</a:t>
            </a:r>
            <a:r>
              <a:rPr sz="2400" b="1" i="1" dirty="0">
                <a:latin typeface="Arial"/>
                <a:cs typeface="Arial"/>
              </a:rPr>
              <a:t>n</a:t>
            </a:r>
            <a:r>
              <a:rPr sz="2400" b="1" i="1" spc="-15" dirty="0">
                <a:latin typeface="Arial"/>
                <a:cs typeface="Arial"/>
              </a:rPr>
              <a:t> </a:t>
            </a:r>
            <a:r>
              <a:rPr sz="2400" b="1" i="1" dirty="0">
                <a:latin typeface="Arial"/>
                <a:cs typeface="Arial"/>
              </a:rPr>
              <a:t>thức</a:t>
            </a:r>
            <a:r>
              <a:rPr sz="2400" b="1" i="1" spc="-10" dirty="0">
                <a:latin typeface="Arial"/>
                <a:cs typeface="Arial"/>
              </a:rPr>
              <a:t> </a:t>
            </a:r>
            <a:r>
              <a:rPr sz="2400" b="1" i="1" dirty="0">
                <a:latin typeface="Arial"/>
                <a:cs typeface="Arial"/>
              </a:rPr>
              <a:t>tổng</a:t>
            </a:r>
            <a:r>
              <a:rPr sz="2400" b="1" i="1" spc="-15" dirty="0">
                <a:latin typeface="Arial"/>
                <a:cs typeface="Arial"/>
              </a:rPr>
              <a:t> </a:t>
            </a:r>
            <a:r>
              <a:rPr sz="2400" b="1" i="1" dirty="0">
                <a:latin typeface="Arial"/>
                <a:cs typeface="Arial"/>
              </a:rPr>
              <a:t>q</a:t>
            </a:r>
            <a:r>
              <a:rPr sz="2400" b="1" i="1" spc="-10" dirty="0">
                <a:latin typeface="Arial"/>
                <a:cs typeface="Arial"/>
              </a:rPr>
              <a:t>u</a:t>
            </a:r>
            <a:r>
              <a:rPr sz="2400" b="1" i="1" spc="-5" dirty="0">
                <a:latin typeface="Arial"/>
                <a:cs typeface="Arial"/>
              </a:rPr>
              <a:t>a</a:t>
            </a:r>
            <a:r>
              <a:rPr sz="2400" b="1" i="1" dirty="0">
                <a:latin typeface="Arial"/>
                <a:cs typeface="Arial"/>
              </a:rPr>
              <a:t>n</a:t>
            </a:r>
            <a:r>
              <a:rPr sz="2400" b="1" i="1" spc="-15" dirty="0">
                <a:latin typeface="Arial"/>
                <a:cs typeface="Arial"/>
              </a:rPr>
              <a:t> </a:t>
            </a:r>
            <a:r>
              <a:rPr sz="2400" b="1" i="1" spc="-5" dirty="0">
                <a:latin typeface="Arial"/>
                <a:cs typeface="Arial"/>
              </a:rPr>
              <a:t>v</a:t>
            </a:r>
            <a:r>
              <a:rPr sz="2400" b="1" i="1" dirty="0">
                <a:latin typeface="Arial"/>
                <a:cs typeface="Arial"/>
              </a:rPr>
              <a:t>ề	</a:t>
            </a:r>
            <a:r>
              <a:rPr sz="2400" b="1" i="1" spc="-10" dirty="0">
                <a:latin typeface="Arial"/>
                <a:cs typeface="Arial"/>
              </a:rPr>
              <a:t>H</a:t>
            </a:r>
            <a:r>
              <a:rPr sz="2400" b="1" i="1" dirty="0">
                <a:latin typeface="Arial"/>
                <a:cs typeface="Arial"/>
              </a:rPr>
              <a:t>ệ</a:t>
            </a:r>
            <a:endParaRPr sz="2400" dirty="0">
              <a:latin typeface="Arial"/>
              <a:cs typeface="Arial"/>
            </a:endParaRPr>
          </a:p>
          <a:p>
            <a:pPr marL="12700">
              <a:lnSpc>
                <a:spcPct val="100000"/>
              </a:lnSpc>
            </a:pPr>
            <a:r>
              <a:rPr sz="2400" b="1" i="1" dirty="0">
                <a:latin typeface="Arial"/>
                <a:cs typeface="Arial"/>
              </a:rPr>
              <a:t>điều </a:t>
            </a:r>
            <a:r>
              <a:rPr sz="2400" b="1" i="1" spc="-5" dirty="0">
                <a:latin typeface="Arial"/>
                <a:cs typeface="Arial"/>
              </a:rPr>
              <a:t>hành nguồn mở</a:t>
            </a:r>
            <a:r>
              <a:rPr sz="2400" b="1" i="1" spc="-40" dirty="0">
                <a:latin typeface="Arial"/>
                <a:cs typeface="Arial"/>
              </a:rPr>
              <a:t> </a:t>
            </a:r>
            <a:r>
              <a:rPr sz="2400" b="1" i="1" dirty="0">
                <a:latin typeface="Arial"/>
                <a:cs typeface="Arial"/>
              </a:rPr>
              <a:t>gồm:</a:t>
            </a:r>
            <a:endParaRPr sz="2400" dirty="0">
              <a:latin typeface="Arial"/>
              <a:cs typeface="Arial"/>
            </a:endParaRPr>
          </a:p>
          <a:p>
            <a:pPr marL="421005" indent="-408940">
              <a:lnSpc>
                <a:spcPct val="100000"/>
              </a:lnSpc>
              <a:buFont typeface="Wingdings"/>
              <a:buChar char=""/>
              <a:tabLst>
                <a:tab pos="421005" algn="l"/>
                <a:tab pos="421640" algn="l"/>
              </a:tabLst>
            </a:pPr>
            <a:r>
              <a:rPr sz="2400" spc="-5" dirty="0">
                <a:latin typeface="Arial"/>
                <a:cs typeface="Arial"/>
              </a:rPr>
              <a:t>HĐH nguồn </a:t>
            </a:r>
            <a:r>
              <a:rPr sz="2400" dirty="0">
                <a:latin typeface="Arial"/>
                <a:cs typeface="Arial"/>
              </a:rPr>
              <a:t>mở </a:t>
            </a:r>
            <a:r>
              <a:rPr sz="2400" spc="-5" dirty="0">
                <a:latin typeface="Arial"/>
                <a:cs typeface="Arial"/>
              </a:rPr>
              <a:t>là</a:t>
            </a:r>
            <a:r>
              <a:rPr sz="2400" spc="20" dirty="0">
                <a:latin typeface="Arial"/>
                <a:cs typeface="Arial"/>
              </a:rPr>
              <a:t> </a:t>
            </a:r>
            <a:r>
              <a:rPr sz="2400" spc="-5" dirty="0">
                <a:latin typeface="Arial"/>
                <a:cs typeface="Arial"/>
              </a:rPr>
              <a:t>gì</a:t>
            </a:r>
            <a:endParaRPr sz="2400" dirty="0">
              <a:latin typeface="Arial"/>
              <a:cs typeface="Arial"/>
            </a:endParaRPr>
          </a:p>
          <a:p>
            <a:pPr marL="421005" indent="-408940">
              <a:lnSpc>
                <a:spcPct val="100000"/>
              </a:lnSpc>
              <a:buFont typeface="Wingdings"/>
              <a:buChar char=""/>
              <a:tabLst>
                <a:tab pos="421005" algn="l"/>
                <a:tab pos="421640" algn="l"/>
              </a:tabLst>
            </a:pPr>
            <a:r>
              <a:rPr sz="2400" dirty="0">
                <a:latin typeface="Arial"/>
                <a:cs typeface="Arial"/>
              </a:rPr>
              <a:t>Môi trường </a:t>
            </a:r>
            <a:r>
              <a:rPr sz="2400" spc="-5" dirty="0">
                <a:latin typeface="Arial"/>
                <a:cs typeface="Arial"/>
              </a:rPr>
              <a:t>làm việc </a:t>
            </a:r>
            <a:r>
              <a:rPr sz="2400" dirty="0">
                <a:latin typeface="Arial"/>
                <a:cs typeface="Arial"/>
              </a:rPr>
              <a:t>trên </a:t>
            </a:r>
            <a:r>
              <a:rPr sz="2400" spc="-5" dirty="0">
                <a:latin typeface="Arial"/>
                <a:cs typeface="Arial"/>
              </a:rPr>
              <a:t>hệ Linux </a:t>
            </a:r>
            <a:r>
              <a:rPr sz="2400" dirty="0">
                <a:latin typeface="Arial"/>
                <a:cs typeface="Arial"/>
              </a:rPr>
              <a:t>(CLI va</a:t>
            </a:r>
            <a:r>
              <a:rPr sz="2400" spc="-35" dirty="0">
                <a:latin typeface="Arial"/>
                <a:cs typeface="Arial"/>
              </a:rPr>
              <a:t> </a:t>
            </a:r>
            <a:r>
              <a:rPr sz="2400" dirty="0">
                <a:latin typeface="Arial"/>
                <a:cs typeface="Arial"/>
              </a:rPr>
              <a:t>GUI)</a:t>
            </a:r>
          </a:p>
          <a:p>
            <a:pPr marL="421005" indent="-408940">
              <a:lnSpc>
                <a:spcPct val="100000"/>
              </a:lnSpc>
              <a:buFont typeface="Wingdings"/>
              <a:buChar char=""/>
              <a:tabLst>
                <a:tab pos="421005" algn="l"/>
                <a:tab pos="421640" algn="l"/>
              </a:tabLst>
            </a:pPr>
            <a:r>
              <a:rPr sz="2400" dirty="0">
                <a:latin typeface="Arial"/>
                <a:cs typeface="Arial"/>
              </a:rPr>
              <a:t>Giới </a:t>
            </a:r>
            <a:r>
              <a:rPr sz="2400" spc="-5" dirty="0">
                <a:latin typeface="Arial"/>
                <a:cs typeface="Arial"/>
              </a:rPr>
              <a:t>thiệu </a:t>
            </a:r>
            <a:r>
              <a:rPr sz="2400" dirty="0">
                <a:latin typeface="Arial"/>
                <a:cs typeface="Arial"/>
              </a:rPr>
              <a:t>vệ </a:t>
            </a:r>
            <a:r>
              <a:rPr sz="2400" spc="-5" dirty="0">
                <a:latin typeface="Arial"/>
                <a:cs typeface="Arial"/>
              </a:rPr>
              <a:t>hệ thống hỗ </a:t>
            </a:r>
            <a:r>
              <a:rPr sz="2400" dirty="0">
                <a:latin typeface="Arial"/>
                <a:cs typeface="Arial"/>
              </a:rPr>
              <a:t>trợ </a:t>
            </a:r>
            <a:r>
              <a:rPr sz="2400" spc="-5" dirty="0">
                <a:latin typeface="Arial"/>
                <a:cs typeface="Arial"/>
              </a:rPr>
              <a:t>lệnh</a:t>
            </a:r>
            <a:r>
              <a:rPr sz="2400" spc="-60" dirty="0">
                <a:latin typeface="Arial"/>
                <a:cs typeface="Arial"/>
              </a:rPr>
              <a:t> </a:t>
            </a:r>
            <a:r>
              <a:rPr sz="2400" spc="-40" dirty="0">
                <a:latin typeface="Arial"/>
                <a:cs typeface="Arial"/>
              </a:rPr>
              <a:t>Terminal</a:t>
            </a:r>
            <a:endParaRPr sz="2400" dirty="0">
              <a:latin typeface="Arial"/>
              <a:cs typeface="Arial"/>
            </a:endParaRPr>
          </a:p>
          <a:p>
            <a:pPr marL="421005" indent="-408940">
              <a:lnSpc>
                <a:spcPct val="100000"/>
              </a:lnSpc>
              <a:spcBef>
                <a:spcPts val="5"/>
              </a:spcBef>
              <a:buFont typeface="Wingdings"/>
              <a:buChar char=""/>
              <a:tabLst>
                <a:tab pos="421005" algn="l"/>
                <a:tab pos="421640" algn="l"/>
              </a:tabLst>
            </a:pPr>
            <a:r>
              <a:rPr sz="2400" dirty="0">
                <a:latin typeface="Arial"/>
                <a:cs typeface="Arial"/>
              </a:rPr>
              <a:t>Giới </a:t>
            </a:r>
            <a:r>
              <a:rPr sz="2400" spc="-5" dirty="0">
                <a:latin typeface="Arial"/>
                <a:cs typeface="Arial"/>
              </a:rPr>
              <a:t>thiệu</a:t>
            </a:r>
            <a:r>
              <a:rPr sz="2400" spc="-20" dirty="0">
                <a:latin typeface="Arial"/>
                <a:cs typeface="Arial"/>
              </a:rPr>
              <a:t> </a:t>
            </a:r>
            <a:r>
              <a:rPr sz="2400" spc="-5" dirty="0">
                <a:latin typeface="Arial"/>
                <a:cs typeface="Arial"/>
              </a:rPr>
              <a:t>X-Window</a:t>
            </a:r>
            <a:endParaRPr sz="2400" dirty="0">
              <a:latin typeface="Arial"/>
              <a:cs typeface="Arial"/>
            </a:endParaRPr>
          </a:p>
        </p:txBody>
      </p:sp>
    </p:spTree>
    <p:extLst>
      <p:ext uri="{BB962C8B-B14F-4D97-AF65-F5344CB8AC3E}">
        <p14:creationId xmlns:p14="http://schemas.microsoft.com/office/powerpoint/2010/main" val="280072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F3A98A-CD5E-DD40-A874-B2EBF1610767}"/>
              </a:ext>
            </a:extLst>
          </p:cNvPr>
          <p:cNvSpPr/>
          <p:nvPr/>
        </p:nvSpPr>
        <p:spPr>
          <a:xfrm>
            <a:off x="1670305" y="202858"/>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EB5281CC-F403-4246-84E7-7C64C4E8D4D0}"/>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TextBox 11">
            <a:extLst>
              <a:ext uri="{FF2B5EF4-FFF2-40B4-BE49-F238E27FC236}">
                <a16:creationId xmlns:a16="http://schemas.microsoft.com/office/drawing/2014/main" id="{5E817963-4793-5644-99A3-DC64032B7597}"/>
              </a:ext>
            </a:extLst>
          </p:cNvPr>
          <p:cNvSpPr txBox="1"/>
          <p:nvPr/>
        </p:nvSpPr>
        <p:spPr>
          <a:xfrm>
            <a:off x="1887306" y="202858"/>
            <a:ext cx="9220950"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lvl="0"/>
            <a:r>
              <a:rPr lang="vi-VN" sz="3200" dirty="0"/>
              <a:t>Các thành phần của Linux</a:t>
            </a:r>
            <a:endParaRPr lang="en-US" sz="3200" dirty="0"/>
          </a:p>
        </p:txBody>
      </p:sp>
      <p:sp>
        <p:nvSpPr>
          <p:cNvPr id="8" name="object 3">
            <a:extLst>
              <a:ext uri="{FF2B5EF4-FFF2-40B4-BE49-F238E27FC236}">
                <a16:creationId xmlns:a16="http://schemas.microsoft.com/office/drawing/2014/main" id="{8EB123DD-6F6D-A843-BCAC-E3359D944987}"/>
              </a:ext>
            </a:extLst>
          </p:cNvPr>
          <p:cNvSpPr txBox="1"/>
          <p:nvPr/>
        </p:nvSpPr>
        <p:spPr>
          <a:xfrm>
            <a:off x="1363838" y="961810"/>
            <a:ext cx="9961420" cy="5106398"/>
          </a:xfrm>
          <a:prstGeom prst="rect">
            <a:avLst/>
          </a:prstGeom>
        </p:spPr>
        <p:txBody>
          <a:bodyPr vert="horz" wrap="square" lIns="0" tIns="9525" rIns="0" bIns="0" rtlCol="0">
            <a:spAutoFit/>
          </a:bodyPr>
          <a:lstStyle/>
          <a:p>
            <a:pPr marL="354965" marR="5080" indent="-342900" algn="just">
              <a:lnSpc>
                <a:spcPct val="100899"/>
              </a:lnSpc>
              <a:spcBef>
                <a:spcPts val="75"/>
              </a:spcBef>
              <a:buClr>
                <a:srgbClr val="0AD0D9"/>
              </a:buClr>
              <a:buSzPct val="93617"/>
              <a:buFont typeface="Arial" panose="020B0604020202020204" pitchFamily="34" charset="0"/>
              <a:buChar char="•"/>
              <a:tabLst>
                <a:tab pos="285750" algn="l"/>
              </a:tabLst>
            </a:pPr>
            <a:r>
              <a:rPr sz="2350" b="1" spc="90" dirty="0">
                <a:latin typeface="Times New Roman"/>
                <a:cs typeface="Times New Roman"/>
              </a:rPr>
              <a:t>Kernel </a:t>
            </a:r>
            <a:r>
              <a:rPr sz="2350" b="1" spc="45" dirty="0">
                <a:latin typeface="Times New Roman"/>
                <a:cs typeface="Times New Roman"/>
              </a:rPr>
              <a:t>Linux</a:t>
            </a:r>
            <a:r>
              <a:rPr sz="2350" spc="45" dirty="0">
                <a:latin typeface="Times New Roman"/>
                <a:cs typeface="Times New Roman"/>
              </a:rPr>
              <a:t>: </a:t>
            </a:r>
            <a:r>
              <a:rPr sz="2350" b="1" dirty="0">
                <a:latin typeface="Times New Roman"/>
                <a:cs typeface="Times New Roman"/>
              </a:rPr>
              <a:t>Monolithic Kernel </a:t>
            </a:r>
            <a:r>
              <a:rPr sz="2350" dirty="0">
                <a:latin typeface="Times New Roman"/>
                <a:cs typeface="Times New Roman"/>
              </a:rPr>
              <a:t>–Kernel nguyên </a:t>
            </a:r>
            <a:r>
              <a:rPr sz="2350" spc="-15" dirty="0">
                <a:latin typeface="Times New Roman"/>
                <a:cs typeface="Times New Roman"/>
              </a:rPr>
              <a:t>khối: </a:t>
            </a:r>
            <a:r>
              <a:rPr sz="2350" dirty="0">
                <a:latin typeface="Times New Roman"/>
                <a:cs typeface="Times New Roman"/>
              </a:rPr>
              <a:t>giống </a:t>
            </a:r>
            <a:r>
              <a:rPr sz="2350" spc="-125" dirty="0">
                <a:latin typeface="Times New Roman"/>
                <a:cs typeface="Times New Roman"/>
              </a:rPr>
              <a:t>như  </a:t>
            </a:r>
            <a:r>
              <a:rPr sz="2350" dirty="0">
                <a:latin typeface="Times New Roman"/>
                <a:cs typeface="Times New Roman"/>
              </a:rPr>
              <a:t>nhiều </a:t>
            </a:r>
            <a:r>
              <a:rPr sz="2350" spc="-5" dirty="0">
                <a:latin typeface="Times New Roman"/>
                <a:cs typeface="Times New Roman"/>
              </a:rPr>
              <a:t>kernel </a:t>
            </a:r>
            <a:r>
              <a:rPr sz="2350" dirty="0">
                <a:latin typeface="Times New Roman"/>
                <a:cs typeface="Times New Roman"/>
              </a:rPr>
              <a:t>Unix </a:t>
            </a:r>
            <a:r>
              <a:rPr sz="2350" spc="-5" dirty="0">
                <a:latin typeface="Times New Roman"/>
                <a:cs typeface="Times New Roman"/>
              </a:rPr>
              <a:t>khác, </a:t>
            </a:r>
            <a:r>
              <a:rPr sz="2350" dirty="0">
                <a:latin typeface="Times New Roman"/>
                <a:cs typeface="Times New Roman"/>
              </a:rPr>
              <a:t>Linux </a:t>
            </a:r>
            <a:r>
              <a:rPr sz="2350" spc="-5" dirty="0">
                <a:latin typeface="Times New Roman"/>
                <a:cs typeface="Times New Roman"/>
              </a:rPr>
              <a:t>Kernel có kiến trúc nguyên khối, </a:t>
            </a:r>
            <a:r>
              <a:rPr sz="2350" dirty="0">
                <a:latin typeface="Times New Roman"/>
                <a:cs typeface="Times New Roman"/>
              </a:rPr>
              <a:t>bao </a:t>
            </a:r>
            <a:r>
              <a:rPr sz="2350" spc="-5" dirty="0">
                <a:latin typeface="Times New Roman"/>
                <a:cs typeface="Times New Roman"/>
              </a:rPr>
              <a:t>gồm  </a:t>
            </a:r>
            <a:r>
              <a:rPr sz="2350" dirty="0">
                <a:latin typeface="Times New Roman"/>
                <a:cs typeface="Times New Roman"/>
              </a:rPr>
              <a:t>tất cả </a:t>
            </a:r>
            <a:r>
              <a:rPr sz="2350" spc="-5" dirty="0">
                <a:latin typeface="Times New Roman"/>
                <a:cs typeface="Times New Roman"/>
              </a:rPr>
              <a:t>các </a:t>
            </a:r>
            <a:r>
              <a:rPr sz="2350" dirty="0">
                <a:latin typeface="Times New Roman"/>
                <a:cs typeface="Times New Roman"/>
              </a:rPr>
              <a:t>chức năng cốt lõi của hệ điều hành và </a:t>
            </a:r>
            <a:r>
              <a:rPr sz="2350" spc="-5" dirty="0">
                <a:latin typeface="Times New Roman"/>
                <a:cs typeface="Times New Roman"/>
              </a:rPr>
              <a:t>các drivers </a:t>
            </a:r>
            <a:r>
              <a:rPr sz="2350" dirty="0">
                <a:latin typeface="Times New Roman"/>
                <a:cs typeface="Times New Roman"/>
              </a:rPr>
              <a:t>của </a:t>
            </a:r>
            <a:r>
              <a:rPr sz="2350" spc="-5" dirty="0">
                <a:latin typeface="Times New Roman"/>
                <a:cs typeface="Times New Roman"/>
              </a:rPr>
              <a:t>thiết</a:t>
            </a:r>
            <a:r>
              <a:rPr sz="2350" spc="-195" dirty="0">
                <a:latin typeface="Times New Roman"/>
                <a:cs typeface="Times New Roman"/>
              </a:rPr>
              <a:t> </a:t>
            </a:r>
            <a:r>
              <a:rPr sz="2350" spc="-5" dirty="0">
                <a:latin typeface="Times New Roman"/>
                <a:cs typeface="Times New Roman"/>
              </a:rPr>
              <a:t>bị.</a:t>
            </a:r>
            <a:endParaRPr sz="2350" dirty="0">
              <a:latin typeface="Times New Roman"/>
              <a:cs typeface="Times New Roman"/>
            </a:endParaRPr>
          </a:p>
          <a:p>
            <a:pPr marL="354965" marR="8255" indent="-342900" algn="just">
              <a:lnSpc>
                <a:spcPct val="100000"/>
              </a:lnSpc>
              <a:spcBef>
                <a:spcPts val="565"/>
              </a:spcBef>
              <a:buClr>
                <a:srgbClr val="0AD0D9"/>
              </a:buClr>
              <a:buSzPct val="93617"/>
              <a:buFont typeface="Arial" panose="020B0604020202020204" pitchFamily="34" charset="0"/>
              <a:buChar char="•"/>
              <a:tabLst>
                <a:tab pos="285750" algn="l"/>
              </a:tabLst>
            </a:pPr>
            <a:r>
              <a:rPr sz="2350" b="1" spc="-5" dirty="0">
                <a:latin typeface="Times New Roman"/>
                <a:cs typeface="Times New Roman"/>
              </a:rPr>
              <a:t>Nạp hoặc dỡ bỏ </a:t>
            </a:r>
            <a:r>
              <a:rPr sz="2350" b="1" dirty="0">
                <a:latin typeface="Times New Roman"/>
                <a:cs typeface="Times New Roman"/>
              </a:rPr>
              <a:t>các </a:t>
            </a:r>
            <a:r>
              <a:rPr sz="2350" b="1" spc="-5" dirty="0">
                <a:latin typeface="Times New Roman"/>
                <a:cs typeface="Times New Roman"/>
              </a:rPr>
              <a:t>kernel </a:t>
            </a:r>
            <a:r>
              <a:rPr sz="2350" b="1" dirty="0">
                <a:latin typeface="Times New Roman"/>
                <a:cs typeface="Times New Roman"/>
              </a:rPr>
              <a:t>modules một </a:t>
            </a:r>
            <a:r>
              <a:rPr sz="2350" b="1" spc="-5" dirty="0">
                <a:latin typeface="Times New Roman"/>
                <a:cs typeface="Times New Roman"/>
              </a:rPr>
              <a:t>cách linh hoạt</a:t>
            </a:r>
            <a:r>
              <a:rPr sz="2350" spc="-5" dirty="0">
                <a:latin typeface="Times New Roman"/>
                <a:cs typeface="Times New Roman"/>
              </a:rPr>
              <a:t>: </a:t>
            </a:r>
            <a:r>
              <a:rPr sz="2350" dirty="0">
                <a:latin typeface="Times New Roman"/>
                <a:cs typeface="Times New Roman"/>
              </a:rPr>
              <a:t>Linux </a:t>
            </a:r>
            <a:r>
              <a:rPr sz="2350" spc="-65" dirty="0">
                <a:latin typeface="Times New Roman"/>
                <a:cs typeface="Times New Roman"/>
              </a:rPr>
              <a:t>kernel  </a:t>
            </a:r>
            <a:r>
              <a:rPr sz="2350" spc="-5" dirty="0">
                <a:latin typeface="Times New Roman"/>
                <a:cs typeface="Times New Roman"/>
              </a:rPr>
              <a:t>cho </a:t>
            </a:r>
            <a:r>
              <a:rPr sz="2350" dirty="0">
                <a:latin typeface="Times New Roman"/>
                <a:cs typeface="Times New Roman"/>
              </a:rPr>
              <a:t>phép </a:t>
            </a:r>
            <a:r>
              <a:rPr sz="2350" spc="-5" dirty="0">
                <a:latin typeface="Times New Roman"/>
                <a:cs typeface="Times New Roman"/>
              </a:rPr>
              <a:t>nạp hoặc </a:t>
            </a:r>
            <a:r>
              <a:rPr sz="2350" dirty="0">
                <a:latin typeface="Times New Roman"/>
                <a:cs typeface="Times New Roman"/>
              </a:rPr>
              <a:t>dỡ bỏ </a:t>
            </a:r>
            <a:r>
              <a:rPr sz="2350" spc="-5" dirty="0">
                <a:latin typeface="Times New Roman"/>
                <a:cs typeface="Times New Roman"/>
              </a:rPr>
              <a:t>các kernel modules (tiêu </a:t>
            </a:r>
            <a:r>
              <a:rPr sz="2350" dirty="0">
                <a:latin typeface="Times New Roman"/>
                <a:cs typeface="Times New Roman"/>
              </a:rPr>
              <a:t>biểu là </a:t>
            </a:r>
            <a:r>
              <a:rPr sz="2350" spc="-5" dirty="0">
                <a:latin typeface="Times New Roman"/>
                <a:cs typeface="Times New Roman"/>
              </a:rPr>
              <a:t>các device  drivers) một cách tự </a:t>
            </a:r>
            <a:r>
              <a:rPr sz="2350" dirty="0">
                <a:latin typeface="Times New Roman"/>
                <a:cs typeface="Times New Roman"/>
              </a:rPr>
              <a:t>động và </a:t>
            </a:r>
            <a:r>
              <a:rPr sz="2350" spc="-5" dirty="0">
                <a:latin typeface="Times New Roman"/>
                <a:cs typeface="Times New Roman"/>
              </a:rPr>
              <a:t>linh hoạt, </a:t>
            </a:r>
            <a:r>
              <a:rPr sz="2350" dirty="0">
                <a:latin typeface="Times New Roman"/>
                <a:cs typeface="Times New Roman"/>
              </a:rPr>
              <a:t>tùy </a:t>
            </a:r>
            <a:r>
              <a:rPr sz="2350" spc="-5" dirty="0">
                <a:latin typeface="Times New Roman"/>
                <a:cs typeface="Times New Roman"/>
              </a:rPr>
              <a:t>theo nhu </a:t>
            </a:r>
            <a:r>
              <a:rPr sz="2350" dirty="0">
                <a:latin typeface="Times New Roman"/>
                <a:cs typeface="Times New Roman"/>
              </a:rPr>
              <a:t>cầu. </a:t>
            </a:r>
            <a:r>
              <a:rPr sz="2350" spc="-15" dirty="0">
                <a:latin typeface="Times New Roman"/>
                <a:cs typeface="Times New Roman"/>
              </a:rPr>
              <a:t>Trong </a:t>
            </a:r>
            <a:r>
              <a:rPr sz="2350" spc="-5" dirty="0">
                <a:latin typeface="Times New Roman"/>
                <a:cs typeface="Times New Roman"/>
              </a:rPr>
              <a:t>các </a:t>
            </a:r>
            <a:r>
              <a:rPr sz="2350" dirty="0">
                <a:latin typeface="Times New Roman"/>
                <a:cs typeface="Times New Roman"/>
              </a:rPr>
              <a:t>hệ </a:t>
            </a:r>
            <a:r>
              <a:rPr sz="2350" spc="-5" dirty="0">
                <a:latin typeface="Times New Roman"/>
                <a:cs typeface="Times New Roman"/>
              </a:rPr>
              <a:t>điều  </a:t>
            </a:r>
            <a:r>
              <a:rPr sz="2350" dirty="0">
                <a:latin typeface="Times New Roman"/>
                <a:cs typeface="Times New Roman"/>
              </a:rPr>
              <a:t>hành Unix </a:t>
            </a:r>
            <a:r>
              <a:rPr sz="2350" spc="-5" dirty="0">
                <a:latin typeface="Times New Roman"/>
                <a:cs typeface="Times New Roman"/>
              </a:rPr>
              <a:t>thương </a:t>
            </a:r>
            <a:r>
              <a:rPr sz="2350" spc="-10" dirty="0">
                <a:latin typeface="Times New Roman"/>
                <a:cs typeface="Times New Roman"/>
              </a:rPr>
              <a:t>mại </a:t>
            </a:r>
            <a:r>
              <a:rPr sz="2350" dirty="0">
                <a:latin typeface="Times New Roman"/>
                <a:cs typeface="Times New Roman"/>
              </a:rPr>
              <a:t>khác, chỉ </a:t>
            </a:r>
            <a:r>
              <a:rPr sz="2350" spc="-5" dirty="0">
                <a:latin typeface="Times New Roman"/>
                <a:cs typeface="Times New Roman"/>
              </a:rPr>
              <a:t>có </a:t>
            </a:r>
            <a:r>
              <a:rPr sz="2350" dirty="0">
                <a:latin typeface="Times New Roman"/>
                <a:cs typeface="Times New Roman"/>
              </a:rPr>
              <a:t>SVR4.2 và </a:t>
            </a:r>
            <a:r>
              <a:rPr sz="2350" spc="-5" dirty="0">
                <a:latin typeface="Times New Roman"/>
                <a:cs typeface="Times New Roman"/>
              </a:rPr>
              <a:t>Solaris có tính </a:t>
            </a:r>
            <a:r>
              <a:rPr sz="2350" dirty="0">
                <a:latin typeface="Times New Roman"/>
                <a:cs typeface="Times New Roman"/>
              </a:rPr>
              <a:t>năng</a:t>
            </a:r>
            <a:r>
              <a:rPr sz="2350" spc="-15" dirty="0">
                <a:latin typeface="Times New Roman"/>
                <a:cs typeface="Times New Roman"/>
              </a:rPr>
              <a:t> </a:t>
            </a:r>
            <a:r>
              <a:rPr sz="2350" spc="-40" dirty="0">
                <a:latin typeface="Times New Roman"/>
                <a:cs typeface="Times New Roman"/>
              </a:rPr>
              <a:t>này.</a:t>
            </a:r>
            <a:endParaRPr sz="2350" dirty="0">
              <a:latin typeface="Times New Roman"/>
              <a:cs typeface="Times New Roman"/>
            </a:endParaRPr>
          </a:p>
          <a:p>
            <a:pPr marL="354965" indent="-342900" algn="just">
              <a:lnSpc>
                <a:spcPct val="100000"/>
              </a:lnSpc>
              <a:spcBef>
                <a:spcPts val="565"/>
              </a:spcBef>
              <a:buClr>
                <a:srgbClr val="0AD0D9"/>
              </a:buClr>
              <a:buSzPct val="93617"/>
              <a:buFont typeface="Arial" panose="020B0604020202020204" pitchFamily="34" charset="0"/>
              <a:buChar char="•"/>
              <a:tabLst>
                <a:tab pos="285750" algn="l"/>
              </a:tabLst>
            </a:pPr>
            <a:r>
              <a:rPr sz="2350" b="1" dirty="0">
                <a:latin typeface="Times New Roman"/>
                <a:cs typeface="Times New Roman"/>
              </a:rPr>
              <a:t>Đa luồng </a:t>
            </a:r>
            <a:r>
              <a:rPr sz="2350" spc="-5" dirty="0">
                <a:latin typeface="Times New Roman"/>
                <a:cs typeface="Times New Roman"/>
              </a:rPr>
              <a:t>(Multi-thread) trong </a:t>
            </a:r>
            <a:r>
              <a:rPr sz="2350" dirty="0">
                <a:latin typeface="Times New Roman"/>
                <a:cs typeface="Times New Roman"/>
              </a:rPr>
              <a:t>kernel </a:t>
            </a:r>
            <a:r>
              <a:rPr sz="2350" spc="-5" dirty="0">
                <a:latin typeface="Times New Roman"/>
                <a:cs typeface="Times New Roman"/>
              </a:rPr>
              <a:t>và trong các </a:t>
            </a:r>
            <a:r>
              <a:rPr sz="2350" dirty="0">
                <a:latin typeface="Times New Roman"/>
                <a:cs typeface="Times New Roman"/>
              </a:rPr>
              <a:t>ứng</a:t>
            </a:r>
            <a:r>
              <a:rPr sz="2350" spc="-10" dirty="0">
                <a:latin typeface="Times New Roman"/>
                <a:cs typeface="Times New Roman"/>
              </a:rPr>
              <a:t> </a:t>
            </a:r>
            <a:r>
              <a:rPr sz="2350" spc="-5" dirty="0">
                <a:latin typeface="Times New Roman"/>
                <a:cs typeface="Times New Roman"/>
              </a:rPr>
              <a:t>dụng.</a:t>
            </a:r>
            <a:endParaRPr sz="2350" dirty="0">
              <a:latin typeface="Times New Roman"/>
              <a:cs typeface="Times New Roman"/>
            </a:endParaRPr>
          </a:p>
          <a:p>
            <a:pPr marL="354965" marR="6350" indent="-342900" algn="just">
              <a:lnSpc>
                <a:spcPct val="100000"/>
              </a:lnSpc>
              <a:spcBef>
                <a:spcPts val="565"/>
              </a:spcBef>
              <a:buClr>
                <a:srgbClr val="0AD0D9"/>
              </a:buClr>
              <a:buSzPct val="93617"/>
              <a:buFont typeface="Arial" panose="020B0604020202020204" pitchFamily="34" charset="0"/>
              <a:buChar char="•"/>
              <a:tabLst>
                <a:tab pos="285750" algn="l"/>
              </a:tabLst>
            </a:pPr>
            <a:r>
              <a:rPr sz="2350" b="1" spc="-5" dirty="0">
                <a:latin typeface="Times New Roman"/>
                <a:cs typeface="Times New Roman"/>
              </a:rPr>
              <a:t>Preemptive Kernel </a:t>
            </a:r>
            <a:r>
              <a:rPr sz="2350" b="1" dirty="0">
                <a:latin typeface="Times New Roman"/>
                <a:cs typeface="Times New Roman"/>
              </a:rPr>
              <a:t>– Kernel </a:t>
            </a:r>
            <a:r>
              <a:rPr sz="2350" b="1" spc="-5" dirty="0">
                <a:latin typeface="Times New Roman"/>
                <a:cs typeface="Times New Roman"/>
              </a:rPr>
              <a:t>định thời</a:t>
            </a:r>
            <a:r>
              <a:rPr sz="2350" spc="-5" dirty="0">
                <a:latin typeface="Times New Roman"/>
                <a:cs typeface="Times New Roman"/>
              </a:rPr>
              <a:t>: </a:t>
            </a:r>
            <a:r>
              <a:rPr sz="2350" dirty="0">
                <a:latin typeface="Times New Roman"/>
                <a:cs typeface="Times New Roman"/>
              </a:rPr>
              <a:t>Linux hỗ </a:t>
            </a:r>
            <a:r>
              <a:rPr sz="2350" spc="-5" dirty="0">
                <a:latin typeface="Times New Roman"/>
                <a:cs typeface="Times New Roman"/>
              </a:rPr>
              <a:t>trợ bật hoặc </a:t>
            </a:r>
            <a:r>
              <a:rPr sz="2350" dirty="0">
                <a:latin typeface="Times New Roman"/>
                <a:cs typeface="Times New Roman"/>
              </a:rPr>
              <a:t>tắt </a:t>
            </a:r>
            <a:r>
              <a:rPr sz="2350" spc="-100" dirty="0">
                <a:latin typeface="Times New Roman"/>
                <a:cs typeface="Times New Roman"/>
              </a:rPr>
              <a:t>chức  </a:t>
            </a:r>
            <a:r>
              <a:rPr sz="2350" dirty="0">
                <a:latin typeface="Times New Roman"/>
                <a:cs typeface="Times New Roman"/>
              </a:rPr>
              <a:t>năng định thời </a:t>
            </a:r>
            <a:r>
              <a:rPr sz="2350" spc="-5" dirty="0">
                <a:latin typeface="Times New Roman"/>
                <a:cs typeface="Times New Roman"/>
              </a:rPr>
              <a:t>trong </a:t>
            </a:r>
            <a:r>
              <a:rPr sz="2350" dirty="0">
                <a:latin typeface="Times New Roman"/>
                <a:cs typeface="Times New Roman"/>
              </a:rPr>
              <a:t>kernel. Cụ thể về </a:t>
            </a:r>
            <a:r>
              <a:rPr sz="2350" spc="-5" dirty="0">
                <a:latin typeface="Times New Roman"/>
                <a:cs typeface="Times New Roman"/>
              </a:rPr>
              <a:t>tính </a:t>
            </a:r>
            <a:r>
              <a:rPr sz="2350" dirty="0">
                <a:latin typeface="Times New Roman"/>
                <a:cs typeface="Times New Roman"/>
              </a:rPr>
              <a:t>năng này </a:t>
            </a:r>
            <a:r>
              <a:rPr sz="2350" spc="-5" dirty="0">
                <a:latin typeface="Times New Roman"/>
                <a:cs typeface="Times New Roman"/>
              </a:rPr>
              <a:t>sẽ </a:t>
            </a:r>
            <a:r>
              <a:rPr sz="2350" spc="-10" dirty="0">
                <a:latin typeface="Times New Roman"/>
                <a:cs typeface="Times New Roman"/>
              </a:rPr>
              <a:t>được </a:t>
            </a:r>
            <a:r>
              <a:rPr sz="2350" dirty="0">
                <a:latin typeface="Times New Roman"/>
                <a:cs typeface="Times New Roman"/>
              </a:rPr>
              <a:t>giải </a:t>
            </a:r>
            <a:r>
              <a:rPr sz="2350" spc="-5" dirty="0">
                <a:latin typeface="Times New Roman"/>
                <a:cs typeface="Times New Roman"/>
              </a:rPr>
              <a:t>thích </a:t>
            </a:r>
            <a:r>
              <a:rPr sz="2350" dirty="0">
                <a:latin typeface="Times New Roman"/>
                <a:cs typeface="Times New Roman"/>
              </a:rPr>
              <a:t>ở  phần sau của khóa</a:t>
            </a:r>
            <a:r>
              <a:rPr sz="2350" spc="-45" dirty="0">
                <a:latin typeface="Times New Roman"/>
                <a:cs typeface="Times New Roman"/>
              </a:rPr>
              <a:t> </a:t>
            </a:r>
            <a:r>
              <a:rPr sz="2350" spc="-5" dirty="0">
                <a:latin typeface="Times New Roman"/>
                <a:cs typeface="Times New Roman"/>
              </a:rPr>
              <a:t>học.</a:t>
            </a:r>
            <a:endParaRPr sz="2350" dirty="0">
              <a:latin typeface="Times New Roman"/>
              <a:cs typeface="Times New Roman"/>
            </a:endParaRPr>
          </a:p>
          <a:p>
            <a:pPr marL="354965" indent="-342900" algn="just">
              <a:lnSpc>
                <a:spcPct val="100000"/>
              </a:lnSpc>
              <a:spcBef>
                <a:spcPts val="565"/>
              </a:spcBef>
              <a:buClr>
                <a:srgbClr val="0AD0D9"/>
              </a:buClr>
              <a:buSzPct val="93617"/>
              <a:buFont typeface="Arial" panose="020B0604020202020204" pitchFamily="34" charset="0"/>
              <a:buChar char="•"/>
              <a:tabLst>
                <a:tab pos="285750" algn="l"/>
              </a:tabLst>
            </a:pPr>
            <a:r>
              <a:rPr sz="2350" b="1" dirty="0">
                <a:latin typeface="Times New Roman"/>
                <a:cs typeface="Times New Roman"/>
              </a:rPr>
              <a:t>Linux Kernel </a:t>
            </a:r>
            <a:r>
              <a:rPr sz="2350" b="1" spc="-5" dirty="0">
                <a:latin typeface="Times New Roman"/>
                <a:cs typeface="Times New Roman"/>
              </a:rPr>
              <a:t>hỗ </a:t>
            </a:r>
            <a:r>
              <a:rPr sz="2350" b="1" dirty="0">
                <a:latin typeface="Times New Roman"/>
                <a:cs typeface="Times New Roman"/>
              </a:rPr>
              <a:t>trợ </a:t>
            </a:r>
            <a:r>
              <a:rPr sz="2350" b="1" spc="-5" dirty="0">
                <a:latin typeface="Times New Roman"/>
                <a:cs typeface="Times New Roman"/>
              </a:rPr>
              <a:t>hệ </a:t>
            </a:r>
            <a:r>
              <a:rPr sz="2350" b="1" dirty="0">
                <a:latin typeface="Times New Roman"/>
                <a:cs typeface="Times New Roman"/>
              </a:rPr>
              <a:t>thống </a:t>
            </a:r>
            <a:r>
              <a:rPr sz="2350" b="1" spc="-5" dirty="0">
                <a:latin typeface="Times New Roman"/>
                <a:cs typeface="Times New Roman"/>
              </a:rPr>
              <a:t>đa </a:t>
            </a:r>
            <a:r>
              <a:rPr sz="2350" b="1" spc="5" dirty="0">
                <a:latin typeface="Times New Roman"/>
                <a:cs typeface="Times New Roman"/>
              </a:rPr>
              <a:t>xử </a:t>
            </a:r>
            <a:r>
              <a:rPr sz="2350" b="1" spc="-5" dirty="0">
                <a:latin typeface="Times New Roman"/>
                <a:cs typeface="Times New Roman"/>
              </a:rPr>
              <a:t>lý nhiều </a:t>
            </a:r>
            <a:r>
              <a:rPr sz="2350" b="1" dirty="0">
                <a:latin typeface="Times New Roman"/>
                <a:cs typeface="Times New Roman"/>
              </a:rPr>
              <a:t>CPU </a:t>
            </a:r>
            <a:r>
              <a:rPr sz="2350" dirty="0">
                <a:latin typeface="Times New Roman"/>
                <a:cs typeface="Times New Roman"/>
              </a:rPr>
              <a:t>–</a:t>
            </a:r>
            <a:r>
              <a:rPr sz="2350" spc="-40" dirty="0">
                <a:latin typeface="Times New Roman"/>
                <a:cs typeface="Times New Roman"/>
              </a:rPr>
              <a:t> </a:t>
            </a:r>
            <a:r>
              <a:rPr sz="2350" spc="-5" dirty="0">
                <a:latin typeface="Times New Roman"/>
                <a:cs typeface="Times New Roman"/>
              </a:rPr>
              <a:t>multiprocessors.</a:t>
            </a:r>
            <a:endParaRPr sz="2350" dirty="0">
              <a:latin typeface="Times New Roman"/>
              <a:cs typeface="Times New Roman"/>
            </a:endParaRPr>
          </a:p>
          <a:p>
            <a:pPr marL="354965" indent="-342900" algn="just">
              <a:lnSpc>
                <a:spcPct val="100000"/>
              </a:lnSpc>
              <a:spcBef>
                <a:spcPts val="570"/>
              </a:spcBef>
              <a:buClr>
                <a:srgbClr val="0AD0D9"/>
              </a:buClr>
              <a:buSzPct val="93617"/>
              <a:buFont typeface="Arial" panose="020B0604020202020204" pitchFamily="34" charset="0"/>
              <a:buChar char="•"/>
              <a:tabLst>
                <a:tab pos="285750" algn="l"/>
              </a:tabLst>
            </a:pPr>
            <a:r>
              <a:rPr sz="2350" b="1" dirty="0">
                <a:latin typeface="Times New Roman"/>
                <a:cs typeface="Times New Roman"/>
              </a:rPr>
              <a:t>Linux Kernel </a:t>
            </a:r>
            <a:r>
              <a:rPr sz="2350" b="1" spc="-5" dirty="0">
                <a:latin typeface="Times New Roman"/>
                <a:cs typeface="Times New Roman"/>
              </a:rPr>
              <a:t>hỗ </a:t>
            </a:r>
            <a:r>
              <a:rPr sz="2350" b="1" dirty="0">
                <a:latin typeface="Times New Roman"/>
                <a:cs typeface="Times New Roman"/>
              </a:rPr>
              <a:t>trợ </a:t>
            </a:r>
            <a:r>
              <a:rPr sz="2350" b="1" spc="-5" dirty="0">
                <a:latin typeface="Times New Roman"/>
                <a:cs typeface="Times New Roman"/>
              </a:rPr>
              <a:t>nhiều </a:t>
            </a:r>
            <a:r>
              <a:rPr sz="2350" b="1" dirty="0">
                <a:latin typeface="Times New Roman"/>
                <a:cs typeface="Times New Roman"/>
              </a:rPr>
              <a:t>loại </a:t>
            </a:r>
            <a:r>
              <a:rPr sz="2350" b="1" spc="-5" dirty="0">
                <a:latin typeface="Times New Roman"/>
                <a:cs typeface="Times New Roman"/>
              </a:rPr>
              <a:t>filesystems</a:t>
            </a:r>
            <a:r>
              <a:rPr sz="2350" spc="-5" dirty="0">
                <a:latin typeface="Times New Roman"/>
                <a:cs typeface="Times New Roman"/>
              </a:rPr>
              <a:t>: Ext2, Ext3, ReiserFS</a:t>
            </a:r>
            <a:r>
              <a:rPr sz="2350" spc="15" dirty="0">
                <a:latin typeface="Times New Roman"/>
                <a:cs typeface="Times New Roman"/>
              </a:rPr>
              <a:t> </a:t>
            </a:r>
            <a:r>
              <a:rPr sz="2350" dirty="0">
                <a:latin typeface="Times New Roman"/>
                <a:cs typeface="Times New Roman"/>
              </a:rPr>
              <a:t>…</a:t>
            </a:r>
          </a:p>
        </p:txBody>
      </p:sp>
    </p:spTree>
    <p:extLst>
      <p:ext uri="{BB962C8B-B14F-4D97-AF65-F5344CB8AC3E}">
        <p14:creationId xmlns:p14="http://schemas.microsoft.com/office/powerpoint/2010/main" val="375828917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F3A98A-CD5E-DD40-A874-B2EBF1610767}"/>
              </a:ext>
            </a:extLst>
          </p:cNvPr>
          <p:cNvSpPr/>
          <p:nvPr/>
        </p:nvSpPr>
        <p:spPr>
          <a:xfrm>
            <a:off x="1670305" y="202858"/>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EB5281CC-F403-4246-84E7-7C64C4E8D4D0}"/>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TextBox 11">
            <a:extLst>
              <a:ext uri="{FF2B5EF4-FFF2-40B4-BE49-F238E27FC236}">
                <a16:creationId xmlns:a16="http://schemas.microsoft.com/office/drawing/2014/main" id="{5E817963-4793-5644-99A3-DC64032B7597}"/>
              </a:ext>
            </a:extLst>
          </p:cNvPr>
          <p:cNvSpPr txBox="1"/>
          <p:nvPr/>
        </p:nvSpPr>
        <p:spPr>
          <a:xfrm>
            <a:off x="1887306" y="202858"/>
            <a:ext cx="9220950"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lvl="0"/>
            <a:r>
              <a:rPr lang="vi-VN" sz="3200" dirty="0"/>
              <a:t>Các thành phần của Linux (tiếp)</a:t>
            </a:r>
            <a:endParaRPr lang="en-US" sz="3200" dirty="0"/>
          </a:p>
        </p:txBody>
      </p:sp>
      <p:sp>
        <p:nvSpPr>
          <p:cNvPr id="8" name="object 3">
            <a:extLst>
              <a:ext uri="{FF2B5EF4-FFF2-40B4-BE49-F238E27FC236}">
                <a16:creationId xmlns:a16="http://schemas.microsoft.com/office/drawing/2014/main" id="{8EB123DD-6F6D-A843-BCAC-E3359D944987}"/>
              </a:ext>
            </a:extLst>
          </p:cNvPr>
          <p:cNvSpPr txBox="1"/>
          <p:nvPr/>
        </p:nvSpPr>
        <p:spPr>
          <a:xfrm>
            <a:off x="1363838" y="961810"/>
            <a:ext cx="9961420" cy="5106398"/>
          </a:xfrm>
          <a:prstGeom prst="rect">
            <a:avLst/>
          </a:prstGeom>
        </p:spPr>
        <p:txBody>
          <a:bodyPr vert="horz" wrap="square" lIns="0" tIns="9525" rIns="0" bIns="0" rtlCol="0">
            <a:spAutoFit/>
          </a:bodyPr>
          <a:lstStyle/>
          <a:p>
            <a:pPr marL="354965" marR="5080" indent="-342900" algn="just">
              <a:lnSpc>
                <a:spcPct val="100899"/>
              </a:lnSpc>
              <a:spcBef>
                <a:spcPts val="75"/>
              </a:spcBef>
              <a:buClr>
                <a:srgbClr val="0AD0D9"/>
              </a:buClr>
              <a:buSzPct val="93617"/>
              <a:buFont typeface="Arial" panose="020B0604020202020204" pitchFamily="34" charset="0"/>
              <a:buChar char="•"/>
              <a:tabLst>
                <a:tab pos="285750" algn="l"/>
              </a:tabLst>
            </a:pPr>
            <a:r>
              <a:rPr sz="2350" b="1" spc="90" dirty="0">
                <a:latin typeface="Times New Roman"/>
                <a:cs typeface="Times New Roman"/>
              </a:rPr>
              <a:t>Kernel </a:t>
            </a:r>
            <a:r>
              <a:rPr sz="2350" b="1" spc="45" dirty="0">
                <a:latin typeface="Times New Roman"/>
                <a:cs typeface="Times New Roman"/>
              </a:rPr>
              <a:t>Linux</a:t>
            </a:r>
            <a:r>
              <a:rPr sz="2350" spc="45" dirty="0">
                <a:latin typeface="Times New Roman"/>
                <a:cs typeface="Times New Roman"/>
              </a:rPr>
              <a:t>: </a:t>
            </a:r>
            <a:r>
              <a:rPr sz="2350" b="1" dirty="0">
                <a:latin typeface="Times New Roman"/>
                <a:cs typeface="Times New Roman"/>
              </a:rPr>
              <a:t>Monolithic Kernel </a:t>
            </a:r>
            <a:r>
              <a:rPr sz="2350" dirty="0">
                <a:latin typeface="Times New Roman"/>
                <a:cs typeface="Times New Roman"/>
              </a:rPr>
              <a:t>–Kernel nguyên </a:t>
            </a:r>
            <a:r>
              <a:rPr sz="2350" spc="-15" dirty="0">
                <a:latin typeface="Times New Roman"/>
                <a:cs typeface="Times New Roman"/>
              </a:rPr>
              <a:t>khối: </a:t>
            </a:r>
            <a:r>
              <a:rPr sz="2350" dirty="0">
                <a:latin typeface="Times New Roman"/>
                <a:cs typeface="Times New Roman"/>
              </a:rPr>
              <a:t>giống </a:t>
            </a:r>
            <a:r>
              <a:rPr sz="2350" spc="-125" dirty="0">
                <a:latin typeface="Times New Roman"/>
                <a:cs typeface="Times New Roman"/>
              </a:rPr>
              <a:t>như  </a:t>
            </a:r>
            <a:r>
              <a:rPr sz="2350" dirty="0">
                <a:latin typeface="Times New Roman"/>
                <a:cs typeface="Times New Roman"/>
              </a:rPr>
              <a:t>nhiều </a:t>
            </a:r>
            <a:r>
              <a:rPr sz="2350" spc="-5" dirty="0">
                <a:latin typeface="Times New Roman"/>
                <a:cs typeface="Times New Roman"/>
              </a:rPr>
              <a:t>kernel </a:t>
            </a:r>
            <a:r>
              <a:rPr sz="2350" dirty="0">
                <a:latin typeface="Times New Roman"/>
                <a:cs typeface="Times New Roman"/>
              </a:rPr>
              <a:t>Unix </a:t>
            </a:r>
            <a:r>
              <a:rPr sz="2350" spc="-5" dirty="0">
                <a:latin typeface="Times New Roman"/>
                <a:cs typeface="Times New Roman"/>
              </a:rPr>
              <a:t>khác, </a:t>
            </a:r>
            <a:r>
              <a:rPr sz="2350" dirty="0">
                <a:latin typeface="Times New Roman"/>
                <a:cs typeface="Times New Roman"/>
              </a:rPr>
              <a:t>Linux </a:t>
            </a:r>
            <a:r>
              <a:rPr sz="2350" spc="-5" dirty="0">
                <a:latin typeface="Times New Roman"/>
                <a:cs typeface="Times New Roman"/>
              </a:rPr>
              <a:t>Kernel có kiến trúc nguyên khối, </a:t>
            </a:r>
            <a:r>
              <a:rPr sz="2350" dirty="0">
                <a:latin typeface="Times New Roman"/>
                <a:cs typeface="Times New Roman"/>
              </a:rPr>
              <a:t>bao </a:t>
            </a:r>
            <a:r>
              <a:rPr sz="2350" spc="-5" dirty="0">
                <a:latin typeface="Times New Roman"/>
                <a:cs typeface="Times New Roman"/>
              </a:rPr>
              <a:t>gồm  </a:t>
            </a:r>
            <a:r>
              <a:rPr sz="2350" dirty="0">
                <a:latin typeface="Times New Roman"/>
                <a:cs typeface="Times New Roman"/>
              </a:rPr>
              <a:t>tất cả </a:t>
            </a:r>
            <a:r>
              <a:rPr sz="2350" spc="-5" dirty="0">
                <a:latin typeface="Times New Roman"/>
                <a:cs typeface="Times New Roman"/>
              </a:rPr>
              <a:t>các </a:t>
            </a:r>
            <a:r>
              <a:rPr sz="2350" dirty="0">
                <a:latin typeface="Times New Roman"/>
                <a:cs typeface="Times New Roman"/>
              </a:rPr>
              <a:t>chức năng cốt lõi của hệ điều hành và </a:t>
            </a:r>
            <a:r>
              <a:rPr sz="2350" spc="-5" dirty="0">
                <a:latin typeface="Times New Roman"/>
                <a:cs typeface="Times New Roman"/>
              </a:rPr>
              <a:t>các drivers </a:t>
            </a:r>
            <a:r>
              <a:rPr sz="2350" dirty="0">
                <a:latin typeface="Times New Roman"/>
                <a:cs typeface="Times New Roman"/>
              </a:rPr>
              <a:t>của </a:t>
            </a:r>
            <a:r>
              <a:rPr sz="2350" spc="-5" dirty="0">
                <a:latin typeface="Times New Roman"/>
                <a:cs typeface="Times New Roman"/>
              </a:rPr>
              <a:t>thiết</a:t>
            </a:r>
            <a:r>
              <a:rPr sz="2350" spc="-195" dirty="0">
                <a:latin typeface="Times New Roman"/>
                <a:cs typeface="Times New Roman"/>
              </a:rPr>
              <a:t> </a:t>
            </a:r>
            <a:r>
              <a:rPr sz="2350" spc="-5" dirty="0">
                <a:latin typeface="Times New Roman"/>
                <a:cs typeface="Times New Roman"/>
              </a:rPr>
              <a:t>bị.</a:t>
            </a:r>
            <a:endParaRPr sz="2350" dirty="0">
              <a:latin typeface="Times New Roman"/>
              <a:cs typeface="Times New Roman"/>
            </a:endParaRPr>
          </a:p>
          <a:p>
            <a:pPr marL="354965" marR="8255" indent="-342900" algn="just">
              <a:lnSpc>
                <a:spcPct val="100000"/>
              </a:lnSpc>
              <a:spcBef>
                <a:spcPts val="565"/>
              </a:spcBef>
              <a:buClr>
                <a:srgbClr val="0AD0D9"/>
              </a:buClr>
              <a:buSzPct val="93617"/>
              <a:buFont typeface="Arial" panose="020B0604020202020204" pitchFamily="34" charset="0"/>
              <a:buChar char="•"/>
              <a:tabLst>
                <a:tab pos="285750" algn="l"/>
              </a:tabLst>
            </a:pPr>
            <a:r>
              <a:rPr sz="2350" b="1" spc="-5" dirty="0">
                <a:latin typeface="Times New Roman"/>
                <a:cs typeface="Times New Roman"/>
              </a:rPr>
              <a:t>Nạp hoặc dỡ bỏ </a:t>
            </a:r>
            <a:r>
              <a:rPr sz="2350" b="1" dirty="0">
                <a:latin typeface="Times New Roman"/>
                <a:cs typeface="Times New Roman"/>
              </a:rPr>
              <a:t>các </a:t>
            </a:r>
            <a:r>
              <a:rPr sz="2350" b="1" spc="-5" dirty="0">
                <a:latin typeface="Times New Roman"/>
                <a:cs typeface="Times New Roman"/>
              </a:rPr>
              <a:t>kernel </a:t>
            </a:r>
            <a:r>
              <a:rPr sz="2350" b="1" dirty="0">
                <a:latin typeface="Times New Roman"/>
                <a:cs typeface="Times New Roman"/>
              </a:rPr>
              <a:t>modules một </a:t>
            </a:r>
            <a:r>
              <a:rPr sz="2350" b="1" spc="-5" dirty="0">
                <a:latin typeface="Times New Roman"/>
                <a:cs typeface="Times New Roman"/>
              </a:rPr>
              <a:t>cách linh hoạt</a:t>
            </a:r>
            <a:r>
              <a:rPr sz="2350" spc="-5" dirty="0">
                <a:latin typeface="Times New Roman"/>
                <a:cs typeface="Times New Roman"/>
              </a:rPr>
              <a:t>: </a:t>
            </a:r>
            <a:r>
              <a:rPr sz="2350" dirty="0">
                <a:latin typeface="Times New Roman"/>
                <a:cs typeface="Times New Roman"/>
              </a:rPr>
              <a:t>Linux </a:t>
            </a:r>
            <a:r>
              <a:rPr sz="2350" spc="-65" dirty="0">
                <a:latin typeface="Times New Roman"/>
                <a:cs typeface="Times New Roman"/>
              </a:rPr>
              <a:t>kernel  </a:t>
            </a:r>
            <a:r>
              <a:rPr sz="2350" spc="-5" dirty="0">
                <a:latin typeface="Times New Roman"/>
                <a:cs typeface="Times New Roman"/>
              </a:rPr>
              <a:t>cho </a:t>
            </a:r>
            <a:r>
              <a:rPr sz="2350" dirty="0">
                <a:latin typeface="Times New Roman"/>
                <a:cs typeface="Times New Roman"/>
              </a:rPr>
              <a:t>phép </a:t>
            </a:r>
            <a:r>
              <a:rPr sz="2350" spc="-5" dirty="0">
                <a:latin typeface="Times New Roman"/>
                <a:cs typeface="Times New Roman"/>
              </a:rPr>
              <a:t>nạp hoặc </a:t>
            </a:r>
            <a:r>
              <a:rPr sz="2350" dirty="0">
                <a:latin typeface="Times New Roman"/>
                <a:cs typeface="Times New Roman"/>
              </a:rPr>
              <a:t>dỡ bỏ </a:t>
            </a:r>
            <a:r>
              <a:rPr sz="2350" spc="-5" dirty="0">
                <a:latin typeface="Times New Roman"/>
                <a:cs typeface="Times New Roman"/>
              </a:rPr>
              <a:t>các kernel modules (tiêu </a:t>
            </a:r>
            <a:r>
              <a:rPr sz="2350" dirty="0">
                <a:latin typeface="Times New Roman"/>
                <a:cs typeface="Times New Roman"/>
              </a:rPr>
              <a:t>biểu là </a:t>
            </a:r>
            <a:r>
              <a:rPr sz="2350" spc="-5" dirty="0">
                <a:latin typeface="Times New Roman"/>
                <a:cs typeface="Times New Roman"/>
              </a:rPr>
              <a:t>các device  drivers) một cách tự </a:t>
            </a:r>
            <a:r>
              <a:rPr sz="2350" dirty="0">
                <a:latin typeface="Times New Roman"/>
                <a:cs typeface="Times New Roman"/>
              </a:rPr>
              <a:t>động và </a:t>
            </a:r>
            <a:r>
              <a:rPr sz="2350" spc="-5" dirty="0">
                <a:latin typeface="Times New Roman"/>
                <a:cs typeface="Times New Roman"/>
              </a:rPr>
              <a:t>linh hoạt, </a:t>
            </a:r>
            <a:r>
              <a:rPr sz="2350" dirty="0">
                <a:latin typeface="Times New Roman"/>
                <a:cs typeface="Times New Roman"/>
              </a:rPr>
              <a:t>tùy </a:t>
            </a:r>
            <a:r>
              <a:rPr sz="2350" spc="-5" dirty="0">
                <a:latin typeface="Times New Roman"/>
                <a:cs typeface="Times New Roman"/>
              </a:rPr>
              <a:t>theo nhu </a:t>
            </a:r>
            <a:r>
              <a:rPr sz="2350" dirty="0">
                <a:latin typeface="Times New Roman"/>
                <a:cs typeface="Times New Roman"/>
              </a:rPr>
              <a:t>cầu. </a:t>
            </a:r>
            <a:r>
              <a:rPr sz="2350" spc="-15" dirty="0">
                <a:latin typeface="Times New Roman"/>
                <a:cs typeface="Times New Roman"/>
              </a:rPr>
              <a:t>Trong </a:t>
            </a:r>
            <a:r>
              <a:rPr sz="2350" spc="-5" dirty="0">
                <a:latin typeface="Times New Roman"/>
                <a:cs typeface="Times New Roman"/>
              </a:rPr>
              <a:t>các </a:t>
            </a:r>
            <a:r>
              <a:rPr sz="2350" dirty="0">
                <a:latin typeface="Times New Roman"/>
                <a:cs typeface="Times New Roman"/>
              </a:rPr>
              <a:t>hệ </a:t>
            </a:r>
            <a:r>
              <a:rPr sz="2350" spc="-5" dirty="0">
                <a:latin typeface="Times New Roman"/>
                <a:cs typeface="Times New Roman"/>
              </a:rPr>
              <a:t>điều  </a:t>
            </a:r>
            <a:r>
              <a:rPr sz="2350" dirty="0">
                <a:latin typeface="Times New Roman"/>
                <a:cs typeface="Times New Roman"/>
              </a:rPr>
              <a:t>hành Unix </a:t>
            </a:r>
            <a:r>
              <a:rPr sz="2350" spc="-5" dirty="0">
                <a:latin typeface="Times New Roman"/>
                <a:cs typeface="Times New Roman"/>
              </a:rPr>
              <a:t>thương </a:t>
            </a:r>
            <a:r>
              <a:rPr sz="2350" spc="-10" dirty="0">
                <a:latin typeface="Times New Roman"/>
                <a:cs typeface="Times New Roman"/>
              </a:rPr>
              <a:t>mại </a:t>
            </a:r>
            <a:r>
              <a:rPr sz="2350" dirty="0">
                <a:latin typeface="Times New Roman"/>
                <a:cs typeface="Times New Roman"/>
              </a:rPr>
              <a:t>khác, chỉ </a:t>
            </a:r>
            <a:r>
              <a:rPr sz="2350" spc="-5" dirty="0">
                <a:latin typeface="Times New Roman"/>
                <a:cs typeface="Times New Roman"/>
              </a:rPr>
              <a:t>có </a:t>
            </a:r>
            <a:r>
              <a:rPr sz="2350" dirty="0">
                <a:latin typeface="Times New Roman"/>
                <a:cs typeface="Times New Roman"/>
              </a:rPr>
              <a:t>SVR4.2 và </a:t>
            </a:r>
            <a:r>
              <a:rPr sz="2350" spc="-5" dirty="0">
                <a:latin typeface="Times New Roman"/>
                <a:cs typeface="Times New Roman"/>
              </a:rPr>
              <a:t>Solaris có tính </a:t>
            </a:r>
            <a:r>
              <a:rPr sz="2350" dirty="0">
                <a:latin typeface="Times New Roman"/>
                <a:cs typeface="Times New Roman"/>
              </a:rPr>
              <a:t>năng</a:t>
            </a:r>
            <a:r>
              <a:rPr sz="2350" spc="-15" dirty="0">
                <a:latin typeface="Times New Roman"/>
                <a:cs typeface="Times New Roman"/>
              </a:rPr>
              <a:t> </a:t>
            </a:r>
            <a:r>
              <a:rPr sz="2350" spc="-40" dirty="0">
                <a:latin typeface="Times New Roman"/>
                <a:cs typeface="Times New Roman"/>
              </a:rPr>
              <a:t>này.</a:t>
            </a:r>
            <a:endParaRPr sz="2350" dirty="0">
              <a:latin typeface="Times New Roman"/>
              <a:cs typeface="Times New Roman"/>
            </a:endParaRPr>
          </a:p>
          <a:p>
            <a:pPr marL="354965" indent="-342900" algn="just">
              <a:lnSpc>
                <a:spcPct val="100000"/>
              </a:lnSpc>
              <a:spcBef>
                <a:spcPts val="565"/>
              </a:spcBef>
              <a:buClr>
                <a:srgbClr val="0AD0D9"/>
              </a:buClr>
              <a:buSzPct val="93617"/>
              <a:buFont typeface="Arial" panose="020B0604020202020204" pitchFamily="34" charset="0"/>
              <a:buChar char="•"/>
              <a:tabLst>
                <a:tab pos="285750" algn="l"/>
              </a:tabLst>
            </a:pPr>
            <a:r>
              <a:rPr sz="2350" b="1" dirty="0">
                <a:latin typeface="Times New Roman"/>
                <a:cs typeface="Times New Roman"/>
              </a:rPr>
              <a:t>Đa luồng </a:t>
            </a:r>
            <a:r>
              <a:rPr sz="2350" spc="-5" dirty="0">
                <a:latin typeface="Times New Roman"/>
                <a:cs typeface="Times New Roman"/>
              </a:rPr>
              <a:t>(Multi-thread) trong </a:t>
            </a:r>
            <a:r>
              <a:rPr sz="2350" dirty="0">
                <a:latin typeface="Times New Roman"/>
                <a:cs typeface="Times New Roman"/>
              </a:rPr>
              <a:t>kernel </a:t>
            </a:r>
            <a:r>
              <a:rPr sz="2350" spc="-5" dirty="0">
                <a:latin typeface="Times New Roman"/>
                <a:cs typeface="Times New Roman"/>
              </a:rPr>
              <a:t>và trong các </a:t>
            </a:r>
            <a:r>
              <a:rPr sz="2350" dirty="0">
                <a:latin typeface="Times New Roman"/>
                <a:cs typeface="Times New Roman"/>
              </a:rPr>
              <a:t>ứng</a:t>
            </a:r>
            <a:r>
              <a:rPr sz="2350" spc="-10" dirty="0">
                <a:latin typeface="Times New Roman"/>
                <a:cs typeface="Times New Roman"/>
              </a:rPr>
              <a:t> </a:t>
            </a:r>
            <a:r>
              <a:rPr sz="2350" spc="-5" dirty="0">
                <a:latin typeface="Times New Roman"/>
                <a:cs typeface="Times New Roman"/>
              </a:rPr>
              <a:t>dụng.</a:t>
            </a:r>
            <a:endParaRPr sz="2350" dirty="0">
              <a:latin typeface="Times New Roman"/>
              <a:cs typeface="Times New Roman"/>
            </a:endParaRPr>
          </a:p>
          <a:p>
            <a:pPr marL="354965" marR="6350" indent="-342900" algn="just">
              <a:lnSpc>
                <a:spcPct val="100000"/>
              </a:lnSpc>
              <a:spcBef>
                <a:spcPts val="565"/>
              </a:spcBef>
              <a:buClr>
                <a:srgbClr val="0AD0D9"/>
              </a:buClr>
              <a:buSzPct val="93617"/>
              <a:buFont typeface="Arial" panose="020B0604020202020204" pitchFamily="34" charset="0"/>
              <a:buChar char="•"/>
              <a:tabLst>
                <a:tab pos="285750" algn="l"/>
              </a:tabLst>
            </a:pPr>
            <a:r>
              <a:rPr sz="2350" b="1" spc="-5" dirty="0">
                <a:latin typeface="Times New Roman"/>
                <a:cs typeface="Times New Roman"/>
              </a:rPr>
              <a:t>Preemptive Kernel </a:t>
            </a:r>
            <a:r>
              <a:rPr sz="2350" b="1" dirty="0">
                <a:latin typeface="Times New Roman"/>
                <a:cs typeface="Times New Roman"/>
              </a:rPr>
              <a:t>– Kernel </a:t>
            </a:r>
            <a:r>
              <a:rPr sz="2350" b="1" spc="-5" dirty="0">
                <a:latin typeface="Times New Roman"/>
                <a:cs typeface="Times New Roman"/>
              </a:rPr>
              <a:t>định thời</a:t>
            </a:r>
            <a:r>
              <a:rPr sz="2350" spc="-5" dirty="0">
                <a:latin typeface="Times New Roman"/>
                <a:cs typeface="Times New Roman"/>
              </a:rPr>
              <a:t>: </a:t>
            </a:r>
            <a:r>
              <a:rPr sz="2350" dirty="0">
                <a:latin typeface="Times New Roman"/>
                <a:cs typeface="Times New Roman"/>
              </a:rPr>
              <a:t>Linux hỗ </a:t>
            </a:r>
            <a:r>
              <a:rPr sz="2350" spc="-5" dirty="0">
                <a:latin typeface="Times New Roman"/>
                <a:cs typeface="Times New Roman"/>
              </a:rPr>
              <a:t>trợ bật hoặc </a:t>
            </a:r>
            <a:r>
              <a:rPr sz="2350" dirty="0">
                <a:latin typeface="Times New Roman"/>
                <a:cs typeface="Times New Roman"/>
              </a:rPr>
              <a:t>tắt </a:t>
            </a:r>
            <a:r>
              <a:rPr sz="2350" spc="-100" dirty="0">
                <a:latin typeface="Times New Roman"/>
                <a:cs typeface="Times New Roman"/>
              </a:rPr>
              <a:t>chức  </a:t>
            </a:r>
            <a:r>
              <a:rPr sz="2350" dirty="0">
                <a:latin typeface="Times New Roman"/>
                <a:cs typeface="Times New Roman"/>
              </a:rPr>
              <a:t>năng định thời </a:t>
            </a:r>
            <a:r>
              <a:rPr sz="2350" spc="-5" dirty="0">
                <a:latin typeface="Times New Roman"/>
                <a:cs typeface="Times New Roman"/>
              </a:rPr>
              <a:t>trong </a:t>
            </a:r>
            <a:r>
              <a:rPr sz="2350" dirty="0">
                <a:latin typeface="Times New Roman"/>
                <a:cs typeface="Times New Roman"/>
              </a:rPr>
              <a:t>kernel. Cụ thể về </a:t>
            </a:r>
            <a:r>
              <a:rPr sz="2350" spc="-5" dirty="0">
                <a:latin typeface="Times New Roman"/>
                <a:cs typeface="Times New Roman"/>
              </a:rPr>
              <a:t>tính </a:t>
            </a:r>
            <a:r>
              <a:rPr sz="2350" dirty="0">
                <a:latin typeface="Times New Roman"/>
                <a:cs typeface="Times New Roman"/>
              </a:rPr>
              <a:t>năng này </a:t>
            </a:r>
            <a:r>
              <a:rPr sz="2350" spc="-5" dirty="0">
                <a:latin typeface="Times New Roman"/>
                <a:cs typeface="Times New Roman"/>
              </a:rPr>
              <a:t>sẽ </a:t>
            </a:r>
            <a:r>
              <a:rPr sz="2350" spc="-10" dirty="0">
                <a:latin typeface="Times New Roman"/>
                <a:cs typeface="Times New Roman"/>
              </a:rPr>
              <a:t>được </a:t>
            </a:r>
            <a:r>
              <a:rPr sz="2350" dirty="0">
                <a:latin typeface="Times New Roman"/>
                <a:cs typeface="Times New Roman"/>
              </a:rPr>
              <a:t>giải </a:t>
            </a:r>
            <a:r>
              <a:rPr sz="2350" spc="-5" dirty="0">
                <a:latin typeface="Times New Roman"/>
                <a:cs typeface="Times New Roman"/>
              </a:rPr>
              <a:t>thích </a:t>
            </a:r>
            <a:r>
              <a:rPr sz="2350" dirty="0">
                <a:latin typeface="Times New Roman"/>
                <a:cs typeface="Times New Roman"/>
              </a:rPr>
              <a:t>ở  phần sau của khóa</a:t>
            </a:r>
            <a:r>
              <a:rPr sz="2350" spc="-45" dirty="0">
                <a:latin typeface="Times New Roman"/>
                <a:cs typeface="Times New Roman"/>
              </a:rPr>
              <a:t> </a:t>
            </a:r>
            <a:r>
              <a:rPr sz="2350" spc="-5" dirty="0">
                <a:latin typeface="Times New Roman"/>
                <a:cs typeface="Times New Roman"/>
              </a:rPr>
              <a:t>học.</a:t>
            </a:r>
            <a:endParaRPr sz="2350" dirty="0">
              <a:latin typeface="Times New Roman"/>
              <a:cs typeface="Times New Roman"/>
            </a:endParaRPr>
          </a:p>
          <a:p>
            <a:pPr marL="354965" indent="-342900" algn="just">
              <a:lnSpc>
                <a:spcPct val="100000"/>
              </a:lnSpc>
              <a:spcBef>
                <a:spcPts val="565"/>
              </a:spcBef>
              <a:buClr>
                <a:srgbClr val="0AD0D9"/>
              </a:buClr>
              <a:buSzPct val="93617"/>
              <a:buFont typeface="Arial" panose="020B0604020202020204" pitchFamily="34" charset="0"/>
              <a:buChar char="•"/>
              <a:tabLst>
                <a:tab pos="285750" algn="l"/>
              </a:tabLst>
            </a:pPr>
            <a:r>
              <a:rPr sz="2350" b="1" dirty="0">
                <a:latin typeface="Times New Roman"/>
                <a:cs typeface="Times New Roman"/>
              </a:rPr>
              <a:t>Linux Kernel </a:t>
            </a:r>
            <a:r>
              <a:rPr sz="2350" b="1" spc="-5" dirty="0">
                <a:latin typeface="Times New Roman"/>
                <a:cs typeface="Times New Roman"/>
              </a:rPr>
              <a:t>hỗ </a:t>
            </a:r>
            <a:r>
              <a:rPr sz="2350" b="1" dirty="0">
                <a:latin typeface="Times New Roman"/>
                <a:cs typeface="Times New Roman"/>
              </a:rPr>
              <a:t>trợ </a:t>
            </a:r>
            <a:r>
              <a:rPr sz="2350" b="1" spc="-5" dirty="0">
                <a:latin typeface="Times New Roman"/>
                <a:cs typeface="Times New Roman"/>
              </a:rPr>
              <a:t>hệ </a:t>
            </a:r>
            <a:r>
              <a:rPr sz="2350" b="1" dirty="0">
                <a:latin typeface="Times New Roman"/>
                <a:cs typeface="Times New Roman"/>
              </a:rPr>
              <a:t>thống </a:t>
            </a:r>
            <a:r>
              <a:rPr sz="2350" b="1" spc="-5" dirty="0">
                <a:latin typeface="Times New Roman"/>
                <a:cs typeface="Times New Roman"/>
              </a:rPr>
              <a:t>đa </a:t>
            </a:r>
            <a:r>
              <a:rPr sz="2350" b="1" spc="5" dirty="0">
                <a:latin typeface="Times New Roman"/>
                <a:cs typeface="Times New Roman"/>
              </a:rPr>
              <a:t>xử </a:t>
            </a:r>
            <a:r>
              <a:rPr sz="2350" b="1" spc="-5" dirty="0">
                <a:latin typeface="Times New Roman"/>
                <a:cs typeface="Times New Roman"/>
              </a:rPr>
              <a:t>lý nhiều </a:t>
            </a:r>
            <a:r>
              <a:rPr sz="2350" b="1" dirty="0">
                <a:latin typeface="Times New Roman"/>
                <a:cs typeface="Times New Roman"/>
              </a:rPr>
              <a:t>CPU </a:t>
            </a:r>
            <a:r>
              <a:rPr sz="2350" dirty="0">
                <a:latin typeface="Times New Roman"/>
                <a:cs typeface="Times New Roman"/>
              </a:rPr>
              <a:t>–</a:t>
            </a:r>
            <a:r>
              <a:rPr sz="2350" spc="-40" dirty="0">
                <a:latin typeface="Times New Roman"/>
                <a:cs typeface="Times New Roman"/>
              </a:rPr>
              <a:t> </a:t>
            </a:r>
            <a:r>
              <a:rPr sz="2350" spc="-5" dirty="0">
                <a:latin typeface="Times New Roman"/>
                <a:cs typeface="Times New Roman"/>
              </a:rPr>
              <a:t>multiprocessors.</a:t>
            </a:r>
            <a:endParaRPr sz="2350" dirty="0">
              <a:latin typeface="Times New Roman"/>
              <a:cs typeface="Times New Roman"/>
            </a:endParaRPr>
          </a:p>
          <a:p>
            <a:pPr marL="354965" indent="-342900" algn="just">
              <a:lnSpc>
                <a:spcPct val="100000"/>
              </a:lnSpc>
              <a:spcBef>
                <a:spcPts val="570"/>
              </a:spcBef>
              <a:buClr>
                <a:srgbClr val="0AD0D9"/>
              </a:buClr>
              <a:buSzPct val="93617"/>
              <a:buFont typeface="Arial" panose="020B0604020202020204" pitchFamily="34" charset="0"/>
              <a:buChar char="•"/>
              <a:tabLst>
                <a:tab pos="285750" algn="l"/>
              </a:tabLst>
            </a:pPr>
            <a:r>
              <a:rPr sz="2350" b="1" dirty="0">
                <a:latin typeface="Times New Roman"/>
                <a:cs typeface="Times New Roman"/>
              </a:rPr>
              <a:t>Linux Kernel </a:t>
            </a:r>
            <a:r>
              <a:rPr sz="2350" b="1" spc="-5" dirty="0">
                <a:latin typeface="Times New Roman"/>
                <a:cs typeface="Times New Roman"/>
              </a:rPr>
              <a:t>hỗ </a:t>
            </a:r>
            <a:r>
              <a:rPr sz="2350" b="1" dirty="0">
                <a:latin typeface="Times New Roman"/>
                <a:cs typeface="Times New Roman"/>
              </a:rPr>
              <a:t>trợ </a:t>
            </a:r>
            <a:r>
              <a:rPr sz="2350" b="1" spc="-5" dirty="0">
                <a:latin typeface="Times New Roman"/>
                <a:cs typeface="Times New Roman"/>
              </a:rPr>
              <a:t>nhiều </a:t>
            </a:r>
            <a:r>
              <a:rPr sz="2350" b="1" dirty="0">
                <a:latin typeface="Times New Roman"/>
                <a:cs typeface="Times New Roman"/>
              </a:rPr>
              <a:t>loại </a:t>
            </a:r>
            <a:r>
              <a:rPr sz="2350" b="1" spc="-5" dirty="0">
                <a:latin typeface="Times New Roman"/>
                <a:cs typeface="Times New Roman"/>
              </a:rPr>
              <a:t>filesystems</a:t>
            </a:r>
            <a:r>
              <a:rPr sz="2350" spc="-5" dirty="0">
                <a:latin typeface="Times New Roman"/>
                <a:cs typeface="Times New Roman"/>
              </a:rPr>
              <a:t>: Ext2, Ext3, ReiserFS</a:t>
            </a:r>
            <a:r>
              <a:rPr sz="2350" spc="15" dirty="0">
                <a:latin typeface="Times New Roman"/>
                <a:cs typeface="Times New Roman"/>
              </a:rPr>
              <a:t> </a:t>
            </a:r>
            <a:r>
              <a:rPr sz="2350" dirty="0">
                <a:latin typeface="Times New Roman"/>
                <a:cs typeface="Times New Roman"/>
              </a:rPr>
              <a:t>…</a:t>
            </a:r>
          </a:p>
        </p:txBody>
      </p:sp>
    </p:spTree>
    <p:extLst>
      <p:ext uri="{BB962C8B-B14F-4D97-AF65-F5344CB8AC3E}">
        <p14:creationId xmlns:p14="http://schemas.microsoft.com/office/powerpoint/2010/main" val="147243758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9204070" y="6536676"/>
            <a:ext cx="248284" cy="197484"/>
          </a:xfrm>
          <a:prstGeom prst="rect">
            <a:avLst/>
          </a:prstGeom>
        </p:spPr>
        <p:txBody>
          <a:bodyPr vert="horz" wrap="square" lIns="0" tIns="0" rIns="0" bIns="0" rtlCol="0">
            <a:spAutoFit/>
          </a:bodyPr>
          <a:lstStyle>
            <a:defPPr>
              <a:defRPr lang="en-US"/>
            </a:defPPr>
            <a:lvl1pPr marL="0" algn="l" defTabSz="914400" rtl="0" eaLnBrk="1" latinLnBrk="0" hangingPunct="1">
              <a:defRPr sz="1200" b="1" i="0" kern="1200">
                <a:solidFill>
                  <a:srgbClr val="045C75"/>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30"/>
              </a:lnSpc>
            </a:pPr>
            <a:fld id="{81D60167-4931-47E6-BA6A-407CBD079E47}" type="slidenum">
              <a:rPr lang="en-US" smtClean="0"/>
              <a:pPr marL="38100">
                <a:lnSpc>
                  <a:spcPts val="1430"/>
                </a:lnSpc>
              </a:pPr>
              <a:t>22</a:t>
            </a:fld>
            <a:endParaRPr dirty="0"/>
          </a:p>
        </p:txBody>
      </p:sp>
      <p:sp>
        <p:nvSpPr>
          <p:cNvPr id="3" name="object 3"/>
          <p:cNvSpPr txBox="1"/>
          <p:nvPr/>
        </p:nvSpPr>
        <p:spPr>
          <a:xfrm>
            <a:off x="1663701" y="1848214"/>
            <a:ext cx="8563032" cy="4269567"/>
          </a:xfrm>
          <a:prstGeom prst="rect">
            <a:avLst/>
          </a:prstGeom>
        </p:spPr>
        <p:txBody>
          <a:bodyPr vert="horz" wrap="square" lIns="0" tIns="97155" rIns="0" bIns="0" rtlCol="0">
            <a:spAutoFit/>
          </a:bodyPr>
          <a:lstStyle/>
          <a:p>
            <a:pPr marL="12700">
              <a:spcBef>
                <a:spcPts val="765"/>
              </a:spcBef>
            </a:pPr>
            <a:r>
              <a:rPr sz="2600" b="1" spc="125" dirty="0">
                <a:latin typeface="Times New Roman"/>
                <a:cs typeface="Times New Roman"/>
              </a:rPr>
              <a:t>Shell </a:t>
            </a:r>
            <a:r>
              <a:rPr sz="2600" b="1" spc="155" dirty="0">
                <a:latin typeface="Times New Roman"/>
                <a:cs typeface="Times New Roman"/>
              </a:rPr>
              <a:t>(Hệ</a:t>
            </a:r>
            <a:r>
              <a:rPr sz="2600" b="1" spc="-350" dirty="0">
                <a:latin typeface="Times New Roman"/>
                <a:cs typeface="Times New Roman"/>
              </a:rPr>
              <a:t> </a:t>
            </a:r>
            <a:r>
              <a:rPr sz="2600" b="1" spc="60" dirty="0">
                <a:latin typeface="Times New Roman"/>
                <a:cs typeface="Times New Roman"/>
              </a:rPr>
              <a:t>vỏ):</a:t>
            </a:r>
            <a:endParaRPr sz="2600" dirty="0">
              <a:latin typeface="Times New Roman"/>
              <a:cs typeface="Times New Roman"/>
            </a:endParaRPr>
          </a:p>
          <a:p>
            <a:pPr marL="354965" indent="-342900">
              <a:spcBef>
                <a:spcPts val="515"/>
              </a:spcBef>
              <a:buClr>
                <a:srgbClr val="0AD0D9"/>
              </a:buClr>
              <a:buSzPct val="95000"/>
              <a:buFont typeface="Arial" panose="020B0604020202020204" pitchFamily="34" charset="0"/>
              <a:buChar char="•"/>
              <a:tabLst>
                <a:tab pos="285115" algn="l"/>
                <a:tab pos="285750" algn="l"/>
              </a:tabLst>
            </a:pPr>
            <a:r>
              <a:rPr sz="2000" spc="110" dirty="0">
                <a:latin typeface="Times New Roman"/>
                <a:cs typeface="Times New Roman"/>
              </a:rPr>
              <a:t>Command </a:t>
            </a:r>
            <a:r>
              <a:rPr sz="2000" spc="35" dirty="0">
                <a:latin typeface="Times New Roman"/>
                <a:cs typeface="Times New Roman"/>
              </a:rPr>
              <a:t>Line </a:t>
            </a:r>
            <a:r>
              <a:rPr sz="2000" spc="30" dirty="0">
                <a:latin typeface="Times New Roman"/>
                <a:cs typeface="Times New Roman"/>
              </a:rPr>
              <a:t>Shell </a:t>
            </a:r>
            <a:r>
              <a:rPr sz="2000" spc="-10" dirty="0">
                <a:latin typeface="Times New Roman"/>
                <a:cs typeface="Times New Roman"/>
              </a:rPr>
              <a:t>(CLI</a:t>
            </a:r>
            <a:r>
              <a:rPr sz="2000" spc="-254" dirty="0">
                <a:latin typeface="Times New Roman"/>
                <a:cs typeface="Times New Roman"/>
              </a:rPr>
              <a:t> </a:t>
            </a:r>
            <a:r>
              <a:rPr sz="2000" spc="105" dirty="0">
                <a:latin typeface="Times New Roman"/>
                <a:cs typeface="Times New Roman"/>
              </a:rPr>
              <a:t>mode)</a:t>
            </a:r>
            <a:endParaRPr sz="2000" dirty="0">
              <a:latin typeface="Times New Roman"/>
              <a:cs typeface="Times New Roman"/>
            </a:endParaRPr>
          </a:p>
          <a:p>
            <a:pPr marL="355600" marR="2348230" indent="-342900">
              <a:lnSpc>
                <a:spcPct val="120000"/>
              </a:lnSpc>
              <a:buClr>
                <a:srgbClr val="0AD0D9"/>
              </a:buClr>
              <a:buSzPct val="95000"/>
              <a:buFont typeface="Arial" panose="020B0604020202020204" pitchFamily="34" charset="0"/>
              <a:buChar char="•"/>
              <a:tabLst>
                <a:tab pos="285115" algn="l"/>
                <a:tab pos="285750" algn="l"/>
              </a:tabLst>
            </a:pPr>
            <a:r>
              <a:rPr sz="2000" spc="55" dirty="0">
                <a:latin typeface="Times New Roman"/>
                <a:cs typeface="Times New Roman"/>
              </a:rPr>
              <a:t>Graphical shell </a:t>
            </a:r>
            <a:r>
              <a:rPr sz="2000" spc="20" dirty="0">
                <a:latin typeface="Times New Roman"/>
                <a:cs typeface="Times New Roman"/>
              </a:rPr>
              <a:t>(GUI </a:t>
            </a:r>
            <a:r>
              <a:rPr sz="2000" spc="110" dirty="0">
                <a:latin typeface="Times New Roman"/>
                <a:cs typeface="Times New Roman"/>
              </a:rPr>
              <a:t>mode)  </a:t>
            </a:r>
            <a:r>
              <a:rPr sz="2000" spc="-15" dirty="0">
                <a:latin typeface="Times New Roman"/>
                <a:cs typeface="Times New Roman"/>
              </a:rPr>
              <a:t>Type: </a:t>
            </a:r>
            <a:r>
              <a:rPr sz="2000" spc="15" dirty="0">
                <a:latin typeface="Times New Roman"/>
                <a:cs typeface="Times New Roman"/>
              </a:rPr>
              <a:t>Bash-Sell, </a:t>
            </a:r>
            <a:r>
              <a:rPr sz="2000" spc="25" dirty="0" err="1">
                <a:latin typeface="Times New Roman"/>
                <a:cs typeface="Times New Roman"/>
              </a:rPr>
              <a:t>Csh</a:t>
            </a:r>
            <a:r>
              <a:rPr sz="2000" spc="25" dirty="0">
                <a:latin typeface="Times New Roman"/>
                <a:cs typeface="Times New Roman"/>
              </a:rPr>
              <a:t>-Sell,</a:t>
            </a:r>
            <a:r>
              <a:rPr lang="vi-VN" sz="2000" spc="25" dirty="0">
                <a:latin typeface="Times New Roman"/>
                <a:cs typeface="Times New Roman"/>
              </a:rPr>
              <a:t> </a:t>
            </a:r>
            <a:r>
              <a:rPr sz="2000" spc="10" dirty="0" err="1">
                <a:latin typeface="Times New Roman"/>
                <a:cs typeface="Times New Roman"/>
              </a:rPr>
              <a:t>Ksh</a:t>
            </a:r>
            <a:r>
              <a:rPr sz="2000" spc="10" dirty="0">
                <a:latin typeface="Times New Roman"/>
                <a:cs typeface="Times New Roman"/>
              </a:rPr>
              <a:t>-Sell  </a:t>
            </a:r>
            <a:r>
              <a:rPr sz="2000" spc="50" dirty="0">
                <a:latin typeface="Times New Roman"/>
                <a:cs typeface="Times New Roman"/>
              </a:rPr>
              <a:t>Note: </a:t>
            </a:r>
            <a:r>
              <a:rPr sz="2000" spc="30" dirty="0">
                <a:latin typeface="Times New Roman"/>
                <a:cs typeface="Times New Roman"/>
              </a:rPr>
              <a:t>Linux </a:t>
            </a:r>
            <a:r>
              <a:rPr sz="2000" spc="-5" dirty="0">
                <a:latin typeface="Times New Roman"/>
                <a:cs typeface="Times New Roman"/>
              </a:rPr>
              <a:t>Sell </a:t>
            </a:r>
            <a:r>
              <a:rPr sz="2000" dirty="0">
                <a:latin typeface="Times New Roman"/>
                <a:cs typeface="Times New Roman"/>
              </a:rPr>
              <a:t>vs </a:t>
            </a:r>
            <a:r>
              <a:rPr sz="2000" spc="-5" dirty="0">
                <a:latin typeface="Times New Roman"/>
                <a:cs typeface="Times New Roman"/>
              </a:rPr>
              <a:t>Sell</a:t>
            </a:r>
            <a:r>
              <a:rPr sz="2000" spc="-300" dirty="0">
                <a:latin typeface="Times New Roman"/>
                <a:cs typeface="Times New Roman"/>
              </a:rPr>
              <a:t> </a:t>
            </a:r>
            <a:r>
              <a:rPr sz="2000" spc="50" dirty="0">
                <a:latin typeface="Times New Roman"/>
                <a:cs typeface="Times New Roman"/>
              </a:rPr>
              <a:t>Script</a:t>
            </a:r>
            <a:r>
              <a:rPr lang="vi-VN" sz="2000" spc="50" dirty="0">
                <a:latin typeface="Times New Roman"/>
                <a:cs typeface="Times New Roman"/>
              </a:rPr>
              <a:t>, Zsh</a:t>
            </a:r>
            <a:endParaRPr sz="2000" dirty="0">
              <a:latin typeface="Times New Roman"/>
              <a:cs typeface="Times New Roman"/>
            </a:endParaRPr>
          </a:p>
          <a:p>
            <a:pPr marL="12700">
              <a:spcBef>
                <a:spcPts val="590"/>
              </a:spcBef>
            </a:pPr>
            <a:r>
              <a:rPr sz="2600" spc="135" dirty="0">
                <a:latin typeface="Times New Roman"/>
                <a:cs typeface="Times New Roman"/>
              </a:rPr>
              <a:t>#</a:t>
            </a:r>
            <a:r>
              <a:rPr sz="2600" spc="-5" dirty="0">
                <a:latin typeface="Times New Roman"/>
                <a:cs typeface="Times New Roman"/>
              </a:rPr>
              <a:t> </a:t>
            </a:r>
            <a:r>
              <a:rPr sz="2600" b="1" spc="90" dirty="0">
                <a:latin typeface="Times New Roman"/>
                <a:cs typeface="Times New Roman"/>
              </a:rPr>
              <a:t>Terminal</a:t>
            </a:r>
            <a:r>
              <a:rPr sz="2600" b="1" spc="-50" dirty="0">
                <a:latin typeface="Times New Roman"/>
                <a:cs typeface="Times New Roman"/>
              </a:rPr>
              <a:t> </a:t>
            </a:r>
            <a:r>
              <a:rPr sz="2600" b="1" spc="105" dirty="0">
                <a:latin typeface="Times New Roman"/>
                <a:cs typeface="Times New Roman"/>
              </a:rPr>
              <a:t>(Công</a:t>
            </a:r>
            <a:r>
              <a:rPr sz="2600" b="1" spc="-95" dirty="0">
                <a:latin typeface="Times New Roman"/>
                <a:cs typeface="Times New Roman"/>
              </a:rPr>
              <a:t> </a:t>
            </a:r>
            <a:r>
              <a:rPr sz="2600" b="1" spc="145" dirty="0">
                <a:latin typeface="Times New Roman"/>
                <a:cs typeface="Times New Roman"/>
              </a:rPr>
              <a:t>cụ</a:t>
            </a:r>
            <a:r>
              <a:rPr sz="2600" b="1" spc="-60" dirty="0">
                <a:latin typeface="Times New Roman"/>
                <a:cs typeface="Times New Roman"/>
              </a:rPr>
              <a:t> </a:t>
            </a:r>
            <a:r>
              <a:rPr sz="2600" b="1" spc="235" dirty="0">
                <a:latin typeface="Times New Roman"/>
                <a:cs typeface="Times New Roman"/>
              </a:rPr>
              <a:t>hỗ</a:t>
            </a:r>
            <a:r>
              <a:rPr sz="2600" b="1" spc="-100" dirty="0">
                <a:latin typeface="Times New Roman"/>
                <a:cs typeface="Times New Roman"/>
              </a:rPr>
              <a:t> </a:t>
            </a:r>
            <a:r>
              <a:rPr sz="2600" b="1" spc="195" dirty="0">
                <a:latin typeface="Times New Roman"/>
                <a:cs typeface="Times New Roman"/>
              </a:rPr>
              <a:t>trợ</a:t>
            </a:r>
            <a:r>
              <a:rPr sz="2600" b="1" spc="-110" dirty="0">
                <a:latin typeface="Times New Roman"/>
                <a:cs typeface="Times New Roman"/>
              </a:rPr>
              <a:t> </a:t>
            </a:r>
            <a:r>
              <a:rPr sz="2600" b="1" spc="190" dirty="0">
                <a:latin typeface="Times New Roman"/>
                <a:cs typeface="Times New Roman"/>
              </a:rPr>
              <a:t>dòng</a:t>
            </a:r>
            <a:r>
              <a:rPr sz="2600" b="1" spc="-40" dirty="0">
                <a:latin typeface="Times New Roman"/>
                <a:cs typeface="Times New Roman"/>
              </a:rPr>
              <a:t> </a:t>
            </a:r>
            <a:r>
              <a:rPr sz="2600" b="1" spc="130" dirty="0">
                <a:latin typeface="Times New Roman"/>
                <a:cs typeface="Times New Roman"/>
              </a:rPr>
              <a:t>lệnh):</a:t>
            </a:r>
            <a:endParaRPr sz="2600" dirty="0">
              <a:latin typeface="Times New Roman"/>
              <a:cs typeface="Times New Roman"/>
            </a:endParaRPr>
          </a:p>
          <a:p>
            <a:pPr marL="355600" marR="4241165" indent="-342900">
              <a:lnSpc>
                <a:spcPct val="120000"/>
              </a:lnSpc>
              <a:spcBef>
                <a:spcPts val="40"/>
              </a:spcBef>
              <a:buFont typeface="Arial" panose="020B0604020202020204" pitchFamily="34" charset="0"/>
              <a:buChar char="•"/>
            </a:pPr>
            <a:r>
              <a:rPr sz="2000" spc="70" dirty="0">
                <a:latin typeface="Times New Roman"/>
                <a:cs typeface="Times New Roman"/>
              </a:rPr>
              <a:t>Gn</a:t>
            </a:r>
            <a:r>
              <a:rPr sz="2000" spc="50" dirty="0">
                <a:latin typeface="Times New Roman"/>
                <a:cs typeface="Times New Roman"/>
              </a:rPr>
              <a:t>o</a:t>
            </a:r>
            <a:r>
              <a:rPr sz="2000" spc="155" dirty="0">
                <a:latin typeface="Times New Roman"/>
                <a:cs typeface="Times New Roman"/>
              </a:rPr>
              <a:t>m</a:t>
            </a:r>
            <a:r>
              <a:rPr sz="2000" spc="95" dirty="0">
                <a:latin typeface="Times New Roman"/>
                <a:cs typeface="Times New Roman"/>
              </a:rPr>
              <a:t>e</a:t>
            </a:r>
            <a:r>
              <a:rPr sz="2000" spc="45" dirty="0">
                <a:latin typeface="Times New Roman"/>
                <a:cs typeface="Times New Roman"/>
              </a:rPr>
              <a:t>-</a:t>
            </a:r>
            <a:r>
              <a:rPr sz="2000" spc="125" dirty="0">
                <a:latin typeface="Times New Roman"/>
                <a:cs typeface="Times New Roman"/>
              </a:rPr>
              <a:t>t</a:t>
            </a:r>
            <a:r>
              <a:rPr sz="2000" spc="75" dirty="0">
                <a:latin typeface="Times New Roman"/>
                <a:cs typeface="Times New Roman"/>
              </a:rPr>
              <a:t>erminal </a:t>
            </a:r>
            <a:endParaRPr lang="vi-VN" sz="2000" spc="75" dirty="0">
              <a:latin typeface="Times New Roman"/>
              <a:cs typeface="Times New Roman"/>
            </a:endParaRPr>
          </a:p>
          <a:p>
            <a:pPr marL="355600" marR="4241165" indent="-342900">
              <a:lnSpc>
                <a:spcPct val="120000"/>
              </a:lnSpc>
              <a:spcBef>
                <a:spcPts val="40"/>
              </a:spcBef>
              <a:buFont typeface="Arial" panose="020B0604020202020204" pitchFamily="34" charset="0"/>
              <a:buChar char="•"/>
            </a:pPr>
            <a:r>
              <a:rPr sz="2000" spc="50" dirty="0" err="1">
                <a:latin typeface="Times New Roman"/>
                <a:cs typeface="Times New Roman"/>
              </a:rPr>
              <a:t>Guake</a:t>
            </a:r>
            <a:endParaRPr lang="vi-VN" sz="2000" spc="50" dirty="0">
              <a:latin typeface="Times New Roman"/>
              <a:cs typeface="Times New Roman"/>
            </a:endParaRPr>
          </a:p>
          <a:p>
            <a:pPr marL="355600" marR="4843145" indent="-342900">
              <a:lnSpc>
                <a:spcPct val="120000"/>
              </a:lnSpc>
              <a:buFont typeface="Arial" panose="020B0604020202020204" pitchFamily="34" charset="0"/>
              <a:buChar char="•"/>
            </a:pPr>
            <a:r>
              <a:rPr lang="en-US" sz="2000" spc="35" dirty="0">
                <a:latin typeface="Times New Roman"/>
                <a:cs typeface="Times New Roman"/>
              </a:rPr>
              <a:t>C</a:t>
            </a:r>
            <a:r>
              <a:rPr sz="2000" spc="35" dirty="0">
                <a:latin typeface="Times New Roman"/>
                <a:cs typeface="Times New Roman"/>
              </a:rPr>
              <a:t>onsole  </a:t>
            </a:r>
            <a:r>
              <a:rPr sz="2000" spc="-180" dirty="0">
                <a:latin typeface="Times New Roman"/>
                <a:cs typeface="Times New Roman"/>
              </a:rPr>
              <a:t>T</a:t>
            </a:r>
            <a:r>
              <a:rPr sz="2000" spc="114" dirty="0">
                <a:latin typeface="Times New Roman"/>
                <a:cs typeface="Times New Roman"/>
              </a:rPr>
              <a:t>ermina</a:t>
            </a:r>
            <a:r>
              <a:rPr sz="2000" spc="35" dirty="0">
                <a:latin typeface="Times New Roman"/>
                <a:cs typeface="Times New Roman"/>
              </a:rPr>
              <a:t>t</a:t>
            </a:r>
            <a:r>
              <a:rPr sz="2000" spc="90" dirty="0">
                <a:latin typeface="Times New Roman"/>
                <a:cs typeface="Times New Roman"/>
              </a:rPr>
              <a:t>or</a:t>
            </a:r>
            <a:endParaRPr sz="2000" dirty="0">
              <a:latin typeface="Times New Roman"/>
              <a:cs typeface="Times New Roman"/>
            </a:endParaRPr>
          </a:p>
          <a:p>
            <a:pPr marL="355600" marR="5185410" indent="-342900">
              <a:lnSpc>
                <a:spcPct val="120000"/>
              </a:lnSpc>
              <a:buFont typeface="Arial" panose="020B0604020202020204" pitchFamily="34" charset="0"/>
              <a:buChar char="•"/>
            </a:pPr>
            <a:r>
              <a:rPr sz="2000" spc="40" dirty="0">
                <a:latin typeface="Times New Roman"/>
                <a:cs typeface="Times New Roman"/>
              </a:rPr>
              <a:t>Tilda</a:t>
            </a:r>
            <a:endParaRPr lang="vi-VN" sz="2000" spc="40" dirty="0">
              <a:latin typeface="Times New Roman"/>
              <a:cs typeface="Times New Roman"/>
            </a:endParaRPr>
          </a:p>
          <a:p>
            <a:pPr marL="355600" marR="5185410" indent="-342900">
              <a:lnSpc>
                <a:spcPct val="120000"/>
              </a:lnSpc>
              <a:buFont typeface="Arial" panose="020B0604020202020204" pitchFamily="34" charset="0"/>
              <a:buChar char="•"/>
            </a:pPr>
            <a:r>
              <a:rPr sz="2000" spc="65" dirty="0" err="1">
                <a:latin typeface="Times New Roman"/>
                <a:cs typeface="Times New Roman"/>
              </a:rPr>
              <a:t>Xterm</a:t>
            </a:r>
            <a:endParaRPr lang="vi-VN" sz="2000" spc="65" dirty="0">
              <a:latin typeface="Times New Roman"/>
              <a:cs typeface="Times New Roman"/>
            </a:endParaRPr>
          </a:p>
          <a:p>
            <a:pPr marL="355600" marR="5185410" indent="-342900">
              <a:lnSpc>
                <a:spcPct val="120000"/>
              </a:lnSpc>
              <a:buFont typeface="Arial" panose="020B0604020202020204" pitchFamily="34" charset="0"/>
              <a:buChar char="•"/>
            </a:pPr>
            <a:r>
              <a:rPr sz="2000" spc="-70" dirty="0" err="1">
                <a:latin typeface="Times New Roman"/>
                <a:cs typeface="Times New Roman"/>
              </a:rPr>
              <a:t>y</a:t>
            </a:r>
            <a:r>
              <a:rPr sz="2000" spc="65" dirty="0" err="1">
                <a:latin typeface="Times New Roman"/>
                <a:cs typeface="Times New Roman"/>
              </a:rPr>
              <a:t>ak</a:t>
            </a:r>
            <a:r>
              <a:rPr sz="2000" spc="85" dirty="0" err="1">
                <a:latin typeface="Times New Roman"/>
                <a:cs typeface="Times New Roman"/>
              </a:rPr>
              <a:t>ua</a:t>
            </a:r>
            <a:r>
              <a:rPr sz="2000" spc="40" dirty="0" err="1">
                <a:latin typeface="Times New Roman"/>
                <a:cs typeface="Times New Roman"/>
              </a:rPr>
              <a:t>k</a:t>
            </a:r>
            <a:r>
              <a:rPr sz="2000" spc="70" dirty="0" err="1">
                <a:latin typeface="Times New Roman"/>
                <a:cs typeface="Times New Roman"/>
              </a:rPr>
              <a:t>e</a:t>
            </a:r>
            <a:endParaRPr sz="2000" dirty="0">
              <a:latin typeface="Times New Roman"/>
              <a:cs typeface="Times New Roman"/>
            </a:endParaRPr>
          </a:p>
        </p:txBody>
      </p:sp>
      <p:sp>
        <p:nvSpPr>
          <p:cNvPr id="6" name="Rectangle 5">
            <a:extLst>
              <a:ext uri="{FF2B5EF4-FFF2-40B4-BE49-F238E27FC236}">
                <a16:creationId xmlns:a16="http://schemas.microsoft.com/office/drawing/2014/main" id="{CF3FD5BB-BCBA-CF49-ADC3-3AC2E15CBB29}"/>
              </a:ext>
            </a:extLst>
          </p:cNvPr>
          <p:cNvSpPr/>
          <p:nvPr/>
        </p:nvSpPr>
        <p:spPr>
          <a:xfrm>
            <a:off x="1670305" y="202858"/>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2DB84B7B-10B4-1042-9B18-37E1533272BD}"/>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8" name="TextBox 7">
            <a:extLst>
              <a:ext uri="{FF2B5EF4-FFF2-40B4-BE49-F238E27FC236}">
                <a16:creationId xmlns:a16="http://schemas.microsoft.com/office/drawing/2014/main" id="{39AA9E35-B980-774D-A6C8-10038531B4D9}"/>
              </a:ext>
            </a:extLst>
          </p:cNvPr>
          <p:cNvSpPr txBox="1"/>
          <p:nvPr/>
        </p:nvSpPr>
        <p:spPr>
          <a:xfrm>
            <a:off x="1887306" y="202858"/>
            <a:ext cx="9220950"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lvl="0"/>
            <a:r>
              <a:rPr lang="vi-VN" sz="3200" dirty="0"/>
              <a:t>Các thành phần của Linux (tiếp)</a:t>
            </a:r>
            <a:endParaRPr lang="en-US" sz="3200" dirty="0"/>
          </a:p>
        </p:txBody>
      </p:sp>
    </p:spTree>
    <p:extLst>
      <p:ext uri="{BB962C8B-B14F-4D97-AF65-F5344CB8AC3E}">
        <p14:creationId xmlns:p14="http://schemas.microsoft.com/office/powerpoint/2010/main" val="18759589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9204070" y="6536676"/>
            <a:ext cx="248284" cy="197484"/>
          </a:xfrm>
          <a:prstGeom prst="rect">
            <a:avLst/>
          </a:prstGeom>
        </p:spPr>
        <p:txBody>
          <a:bodyPr vert="horz" wrap="square" lIns="0" tIns="0" rIns="0" bIns="0" rtlCol="0">
            <a:spAutoFit/>
          </a:bodyPr>
          <a:lstStyle>
            <a:defPPr>
              <a:defRPr lang="en-US"/>
            </a:defPPr>
            <a:lvl1pPr marL="0" algn="l" defTabSz="914400" rtl="0" eaLnBrk="1" latinLnBrk="0" hangingPunct="1">
              <a:defRPr sz="1200" b="1" i="0" kern="1200">
                <a:solidFill>
                  <a:srgbClr val="045C75"/>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30"/>
              </a:lnSpc>
            </a:pPr>
            <a:fld id="{81D60167-4931-47E6-BA6A-407CBD079E47}" type="slidenum">
              <a:rPr lang="en-US" smtClean="0"/>
              <a:pPr marL="38100">
                <a:lnSpc>
                  <a:spcPts val="1430"/>
                </a:lnSpc>
              </a:pPr>
              <a:t>23</a:t>
            </a:fld>
            <a:endParaRPr dirty="0"/>
          </a:p>
        </p:txBody>
      </p:sp>
      <p:sp>
        <p:nvSpPr>
          <p:cNvPr id="6" name="Rectangle 5">
            <a:extLst>
              <a:ext uri="{FF2B5EF4-FFF2-40B4-BE49-F238E27FC236}">
                <a16:creationId xmlns:a16="http://schemas.microsoft.com/office/drawing/2014/main" id="{CF3FD5BB-BCBA-CF49-ADC3-3AC2E15CBB29}"/>
              </a:ext>
            </a:extLst>
          </p:cNvPr>
          <p:cNvSpPr/>
          <p:nvPr/>
        </p:nvSpPr>
        <p:spPr>
          <a:xfrm>
            <a:off x="1670305" y="202858"/>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2DB84B7B-10B4-1042-9B18-37E1533272BD}"/>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8" name="TextBox 7">
            <a:extLst>
              <a:ext uri="{FF2B5EF4-FFF2-40B4-BE49-F238E27FC236}">
                <a16:creationId xmlns:a16="http://schemas.microsoft.com/office/drawing/2014/main" id="{39AA9E35-B980-774D-A6C8-10038531B4D9}"/>
              </a:ext>
            </a:extLst>
          </p:cNvPr>
          <p:cNvSpPr txBox="1"/>
          <p:nvPr/>
        </p:nvSpPr>
        <p:spPr>
          <a:xfrm>
            <a:off x="1887306" y="202858"/>
            <a:ext cx="9220950"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lvl="0"/>
            <a:r>
              <a:rPr lang="vi-VN" sz="3200" dirty="0"/>
              <a:t>Các thành phần của Linux (tiếp)</a:t>
            </a:r>
            <a:endParaRPr lang="en-US" sz="3200" dirty="0"/>
          </a:p>
        </p:txBody>
      </p:sp>
      <p:sp>
        <p:nvSpPr>
          <p:cNvPr id="9" name="object 3">
            <a:extLst>
              <a:ext uri="{FF2B5EF4-FFF2-40B4-BE49-F238E27FC236}">
                <a16:creationId xmlns:a16="http://schemas.microsoft.com/office/drawing/2014/main" id="{D28352C5-F0DB-584D-9212-6B671E13B1F9}"/>
              </a:ext>
            </a:extLst>
          </p:cNvPr>
          <p:cNvSpPr txBox="1"/>
          <p:nvPr/>
        </p:nvSpPr>
        <p:spPr>
          <a:xfrm>
            <a:off x="1639022" y="1768581"/>
            <a:ext cx="8933094" cy="3513782"/>
          </a:xfrm>
          <a:prstGeom prst="rect">
            <a:avLst/>
          </a:prstGeom>
        </p:spPr>
        <p:txBody>
          <a:bodyPr vert="horz" wrap="square" lIns="0" tIns="106680" rIns="0" bIns="0" rtlCol="0">
            <a:spAutoFit/>
          </a:bodyPr>
          <a:lstStyle/>
          <a:p>
            <a:pPr marL="12700">
              <a:lnSpc>
                <a:spcPct val="100000"/>
              </a:lnSpc>
              <a:spcBef>
                <a:spcPts val="840"/>
              </a:spcBef>
            </a:pPr>
            <a:r>
              <a:rPr sz="2000" spc="-35" dirty="0">
                <a:latin typeface="Times New Roman"/>
                <a:cs typeface="Times New Roman"/>
              </a:rPr>
              <a:t>Xây</a:t>
            </a:r>
            <a:r>
              <a:rPr sz="2000" spc="-110" dirty="0">
                <a:latin typeface="Times New Roman"/>
                <a:cs typeface="Times New Roman"/>
              </a:rPr>
              <a:t> </a:t>
            </a:r>
            <a:r>
              <a:rPr sz="2000" spc="130" dirty="0">
                <a:latin typeface="Times New Roman"/>
                <a:cs typeface="Times New Roman"/>
              </a:rPr>
              <a:t>dựng</a:t>
            </a:r>
            <a:r>
              <a:rPr sz="2000" spc="-50" dirty="0">
                <a:latin typeface="Times New Roman"/>
                <a:cs typeface="Times New Roman"/>
              </a:rPr>
              <a:t> </a:t>
            </a:r>
            <a:r>
              <a:rPr sz="2000" spc="120" dirty="0">
                <a:latin typeface="Times New Roman"/>
                <a:cs typeface="Times New Roman"/>
              </a:rPr>
              <a:t>phát</a:t>
            </a:r>
            <a:r>
              <a:rPr sz="2000" spc="-70" dirty="0">
                <a:latin typeface="Times New Roman"/>
                <a:cs typeface="Times New Roman"/>
              </a:rPr>
              <a:t> </a:t>
            </a:r>
            <a:r>
              <a:rPr sz="2000" spc="95" dirty="0">
                <a:latin typeface="Times New Roman"/>
                <a:cs typeface="Times New Roman"/>
              </a:rPr>
              <a:t>triền</a:t>
            </a:r>
            <a:r>
              <a:rPr sz="2000" spc="-60" dirty="0">
                <a:latin typeface="Times New Roman"/>
                <a:cs typeface="Times New Roman"/>
              </a:rPr>
              <a:t> </a:t>
            </a:r>
            <a:r>
              <a:rPr sz="2000" spc="114" dirty="0">
                <a:latin typeface="Times New Roman"/>
                <a:cs typeface="Times New Roman"/>
              </a:rPr>
              <a:t>trên</a:t>
            </a:r>
            <a:r>
              <a:rPr sz="2000" spc="-50" dirty="0">
                <a:latin typeface="Times New Roman"/>
                <a:cs typeface="Times New Roman"/>
              </a:rPr>
              <a:t> </a:t>
            </a:r>
            <a:r>
              <a:rPr sz="2000" spc="130" dirty="0">
                <a:latin typeface="Times New Roman"/>
                <a:cs typeface="Times New Roman"/>
              </a:rPr>
              <a:t>nền</a:t>
            </a:r>
            <a:r>
              <a:rPr sz="2000" spc="-60" dirty="0">
                <a:latin typeface="Times New Roman"/>
                <a:cs typeface="Times New Roman"/>
              </a:rPr>
              <a:t> </a:t>
            </a:r>
            <a:r>
              <a:rPr sz="2000" spc="95" dirty="0">
                <a:latin typeface="Times New Roman"/>
                <a:cs typeface="Times New Roman"/>
              </a:rPr>
              <a:t>tảng</a:t>
            </a:r>
            <a:r>
              <a:rPr sz="2000" spc="-70" dirty="0">
                <a:latin typeface="Times New Roman"/>
                <a:cs typeface="Times New Roman"/>
              </a:rPr>
              <a:t> </a:t>
            </a:r>
            <a:r>
              <a:rPr sz="2000" spc="100" dirty="0">
                <a:latin typeface="Times New Roman"/>
                <a:cs typeface="Times New Roman"/>
              </a:rPr>
              <a:t>cửa</a:t>
            </a:r>
            <a:r>
              <a:rPr sz="2000" spc="-70" dirty="0">
                <a:latin typeface="Times New Roman"/>
                <a:cs typeface="Times New Roman"/>
              </a:rPr>
              <a:t> </a:t>
            </a:r>
            <a:r>
              <a:rPr sz="2000" spc="55" dirty="0">
                <a:latin typeface="Times New Roman"/>
                <a:cs typeface="Times New Roman"/>
              </a:rPr>
              <a:t>sổ</a:t>
            </a:r>
            <a:r>
              <a:rPr sz="2000" spc="-105" dirty="0">
                <a:latin typeface="Times New Roman"/>
                <a:cs typeface="Times New Roman"/>
              </a:rPr>
              <a:t> </a:t>
            </a:r>
            <a:r>
              <a:rPr sz="2000" spc="-395" dirty="0">
                <a:latin typeface="Times New Roman"/>
                <a:cs typeface="Times New Roman"/>
              </a:rPr>
              <a:t>X</a:t>
            </a:r>
            <a:r>
              <a:rPr sz="2800" spc="-395" dirty="0">
                <a:latin typeface="Times New Roman"/>
                <a:cs typeface="Times New Roman"/>
              </a:rPr>
              <a:t>11</a:t>
            </a:r>
            <a:r>
              <a:rPr sz="2800" spc="-315" dirty="0">
                <a:latin typeface="Times New Roman"/>
                <a:cs typeface="Times New Roman"/>
              </a:rPr>
              <a:t> </a:t>
            </a:r>
            <a:r>
              <a:rPr sz="2000" spc="45" dirty="0">
                <a:latin typeface="Times New Roman"/>
                <a:cs typeface="Times New Roman"/>
              </a:rPr>
              <a:t>(Unix)</a:t>
            </a:r>
            <a:endParaRPr sz="2000" dirty="0">
              <a:latin typeface="Times New Roman"/>
              <a:cs typeface="Times New Roman"/>
            </a:endParaRPr>
          </a:p>
          <a:p>
            <a:pPr marL="285115" indent="-273050">
              <a:lnSpc>
                <a:spcPct val="100000"/>
              </a:lnSpc>
              <a:spcBef>
                <a:spcPts val="535"/>
              </a:spcBef>
              <a:buClr>
                <a:srgbClr val="0AD0D9"/>
              </a:buClr>
              <a:buSzPct val="95000"/>
              <a:buFont typeface="Wingdings"/>
              <a:buChar char=""/>
              <a:tabLst>
                <a:tab pos="285750" algn="l"/>
              </a:tabLst>
            </a:pPr>
            <a:r>
              <a:rPr sz="2000" spc="30" dirty="0">
                <a:latin typeface="Times New Roman"/>
                <a:cs typeface="Times New Roman"/>
              </a:rPr>
              <a:t>GNOME </a:t>
            </a:r>
            <a:r>
              <a:rPr sz="2000" dirty="0">
                <a:latin typeface="Times New Roman"/>
                <a:cs typeface="Times New Roman"/>
              </a:rPr>
              <a:t>– </a:t>
            </a:r>
            <a:r>
              <a:rPr sz="2000" spc="20" dirty="0">
                <a:latin typeface="Times New Roman"/>
                <a:cs typeface="Times New Roman"/>
              </a:rPr>
              <a:t>GNU </a:t>
            </a:r>
            <a:r>
              <a:rPr sz="2000" spc="60" dirty="0">
                <a:latin typeface="Times New Roman"/>
                <a:cs typeface="Times New Roman"/>
              </a:rPr>
              <a:t>Network </a:t>
            </a:r>
            <a:r>
              <a:rPr sz="2000" spc="80" dirty="0">
                <a:latin typeface="Times New Roman"/>
                <a:cs typeface="Times New Roman"/>
              </a:rPr>
              <a:t>Object </a:t>
            </a:r>
            <a:r>
              <a:rPr sz="2000" spc="55" dirty="0">
                <a:latin typeface="Times New Roman"/>
                <a:cs typeface="Times New Roman"/>
              </a:rPr>
              <a:t>Model</a:t>
            </a:r>
            <a:r>
              <a:rPr sz="2000" spc="-305" dirty="0">
                <a:latin typeface="Times New Roman"/>
                <a:cs typeface="Times New Roman"/>
              </a:rPr>
              <a:t> </a:t>
            </a:r>
            <a:r>
              <a:rPr sz="2000" spc="80" dirty="0">
                <a:latin typeface="Times New Roman"/>
                <a:cs typeface="Times New Roman"/>
              </a:rPr>
              <a:t>Environment</a:t>
            </a:r>
            <a:endParaRPr sz="2000" dirty="0">
              <a:latin typeface="Times New Roman"/>
              <a:cs typeface="Times New Roman"/>
            </a:endParaRPr>
          </a:p>
          <a:p>
            <a:pPr marL="285115" indent="-273050">
              <a:lnSpc>
                <a:spcPct val="100000"/>
              </a:lnSpc>
              <a:spcBef>
                <a:spcPts val="480"/>
              </a:spcBef>
              <a:buClr>
                <a:srgbClr val="0AD0D9"/>
              </a:buClr>
              <a:buSzPct val="95000"/>
              <a:buFont typeface="Wingdings"/>
              <a:buChar char=""/>
              <a:tabLst>
                <a:tab pos="285750" algn="l"/>
              </a:tabLst>
            </a:pPr>
            <a:r>
              <a:rPr sz="2000" spc="-45" dirty="0">
                <a:latin typeface="Times New Roman"/>
                <a:cs typeface="Times New Roman"/>
              </a:rPr>
              <a:t>KDE </a:t>
            </a:r>
            <a:r>
              <a:rPr sz="2000" dirty="0">
                <a:latin typeface="Times New Roman"/>
                <a:cs typeface="Times New Roman"/>
              </a:rPr>
              <a:t>– </a:t>
            </a:r>
            <a:r>
              <a:rPr sz="2000" spc="-125" dirty="0">
                <a:latin typeface="Times New Roman"/>
                <a:cs typeface="Times New Roman"/>
              </a:rPr>
              <a:t>K </a:t>
            </a:r>
            <a:r>
              <a:rPr sz="2000" spc="80" dirty="0">
                <a:latin typeface="Times New Roman"/>
                <a:cs typeface="Times New Roman"/>
              </a:rPr>
              <a:t>Desktop</a:t>
            </a:r>
            <a:r>
              <a:rPr sz="2000" spc="60" dirty="0">
                <a:latin typeface="Times New Roman"/>
                <a:cs typeface="Times New Roman"/>
              </a:rPr>
              <a:t> </a:t>
            </a:r>
            <a:r>
              <a:rPr sz="2000" spc="80" dirty="0">
                <a:latin typeface="Times New Roman"/>
                <a:cs typeface="Times New Roman"/>
              </a:rPr>
              <a:t>Environment</a:t>
            </a:r>
            <a:endParaRPr sz="2000" dirty="0">
              <a:latin typeface="Times New Roman"/>
              <a:cs typeface="Times New Roman"/>
            </a:endParaRPr>
          </a:p>
          <a:p>
            <a:pPr marL="285115" indent="-273050">
              <a:lnSpc>
                <a:spcPct val="100000"/>
              </a:lnSpc>
              <a:spcBef>
                <a:spcPts val="480"/>
              </a:spcBef>
              <a:buClr>
                <a:srgbClr val="0AD0D9"/>
              </a:buClr>
              <a:buSzPct val="95000"/>
              <a:buFont typeface="Wingdings"/>
              <a:buChar char=""/>
              <a:tabLst>
                <a:tab pos="285750" algn="l"/>
              </a:tabLst>
            </a:pPr>
            <a:r>
              <a:rPr sz="2000" spc="-75" dirty="0">
                <a:latin typeface="Times New Roman"/>
                <a:cs typeface="Times New Roman"/>
              </a:rPr>
              <a:t>XFCE </a:t>
            </a:r>
            <a:r>
              <a:rPr sz="2000" dirty="0">
                <a:latin typeface="Times New Roman"/>
                <a:cs typeface="Times New Roman"/>
              </a:rPr>
              <a:t>– </a:t>
            </a:r>
            <a:r>
              <a:rPr sz="2000" spc="25" dirty="0">
                <a:latin typeface="Times New Roman"/>
                <a:cs typeface="Times New Roman"/>
              </a:rPr>
              <a:t>XForms </a:t>
            </a:r>
            <a:r>
              <a:rPr sz="2000" spc="105" dirty="0">
                <a:latin typeface="Times New Roman"/>
                <a:cs typeface="Times New Roman"/>
              </a:rPr>
              <a:t>Common</a:t>
            </a:r>
            <a:r>
              <a:rPr sz="2000" spc="-165" dirty="0">
                <a:latin typeface="Times New Roman"/>
                <a:cs typeface="Times New Roman"/>
              </a:rPr>
              <a:t> </a:t>
            </a:r>
            <a:r>
              <a:rPr sz="2000" spc="80" dirty="0">
                <a:latin typeface="Times New Roman"/>
                <a:cs typeface="Times New Roman"/>
              </a:rPr>
              <a:t>Environment</a:t>
            </a:r>
            <a:endParaRPr sz="2000" dirty="0">
              <a:latin typeface="Times New Roman"/>
              <a:cs typeface="Times New Roman"/>
            </a:endParaRPr>
          </a:p>
          <a:p>
            <a:pPr marL="285115" indent="-273050">
              <a:lnSpc>
                <a:spcPct val="100000"/>
              </a:lnSpc>
              <a:spcBef>
                <a:spcPts val="480"/>
              </a:spcBef>
              <a:buClr>
                <a:srgbClr val="0AD0D9"/>
              </a:buClr>
              <a:buSzPct val="95000"/>
              <a:buFont typeface="Wingdings"/>
              <a:buChar char=""/>
              <a:tabLst>
                <a:tab pos="285750" algn="l"/>
              </a:tabLst>
            </a:pPr>
            <a:r>
              <a:rPr sz="2000" spc="-40" dirty="0">
                <a:latin typeface="Times New Roman"/>
                <a:cs typeface="Times New Roman"/>
              </a:rPr>
              <a:t>LXDE- </a:t>
            </a:r>
            <a:r>
              <a:rPr sz="2000" spc="50" dirty="0">
                <a:latin typeface="Times New Roman"/>
                <a:cs typeface="Times New Roman"/>
              </a:rPr>
              <a:t>Lightweight </a:t>
            </a:r>
            <a:r>
              <a:rPr sz="2000" spc="-295" dirty="0">
                <a:latin typeface="Times New Roman"/>
                <a:cs typeface="Times New Roman"/>
              </a:rPr>
              <a:t>X11 </a:t>
            </a:r>
            <a:r>
              <a:rPr sz="2000" spc="80" dirty="0">
                <a:latin typeface="Times New Roman"/>
                <a:cs typeface="Times New Roman"/>
              </a:rPr>
              <a:t>Desktop</a:t>
            </a:r>
            <a:r>
              <a:rPr sz="2000" spc="-340" dirty="0">
                <a:latin typeface="Times New Roman"/>
                <a:cs typeface="Times New Roman"/>
              </a:rPr>
              <a:t> </a:t>
            </a:r>
            <a:r>
              <a:rPr sz="2000" spc="80" dirty="0">
                <a:latin typeface="Times New Roman"/>
                <a:cs typeface="Times New Roman"/>
              </a:rPr>
              <a:t>Environment</a:t>
            </a:r>
            <a:endParaRPr sz="2000" dirty="0">
              <a:latin typeface="Times New Roman"/>
              <a:cs typeface="Times New Roman"/>
            </a:endParaRPr>
          </a:p>
          <a:p>
            <a:pPr marL="285115" indent="-273050">
              <a:lnSpc>
                <a:spcPct val="100000"/>
              </a:lnSpc>
              <a:spcBef>
                <a:spcPts val="480"/>
              </a:spcBef>
              <a:buClr>
                <a:srgbClr val="0AD0D9"/>
              </a:buClr>
              <a:buSzPct val="95000"/>
              <a:buFont typeface="Wingdings"/>
              <a:buChar char=""/>
              <a:tabLst>
                <a:tab pos="285750" algn="l"/>
              </a:tabLst>
            </a:pPr>
            <a:r>
              <a:rPr sz="2000" spc="-35" dirty="0">
                <a:latin typeface="Times New Roman"/>
                <a:cs typeface="Times New Roman"/>
              </a:rPr>
              <a:t>MATE- </a:t>
            </a:r>
            <a:r>
              <a:rPr sz="2000" b="1" spc="-110" dirty="0">
                <a:latin typeface="Times New Roman"/>
                <a:cs typeface="Times New Roman"/>
              </a:rPr>
              <a:t>MATE </a:t>
            </a:r>
            <a:r>
              <a:rPr sz="2000" spc="50" dirty="0">
                <a:latin typeface="Times New Roman"/>
                <a:cs typeface="Times New Roman"/>
              </a:rPr>
              <a:t>Advanced </a:t>
            </a:r>
            <a:r>
              <a:rPr sz="2000" spc="55" dirty="0">
                <a:latin typeface="Times New Roman"/>
                <a:cs typeface="Times New Roman"/>
              </a:rPr>
              <a:t>Traditional</a:t>
            </a:r>
            <a:r>
              <a:rPr sz="2000" spc="-40" dirty="0">
                <a:latin typeface="Times New Roman"/>
                <a:cs typeface="Times New Roman"/>
              </a:rPr>
              <a:t> </a:t>
            </a:r>
            <a:r>
              <a:rPr sz="2000" spc="80" dirty="0">
                <a:latin typeface="Times New Roman"/>
                <a:cs typeface="Times New Roman"/>
              </a:rPr>
              <a:t>Environment</a:t>
            </a:r>
            <a:endParaRPr sz="2000" dirty="0">
              <a:latin typeface="Times New Roman"/>
              <a:cs typeface="Times New Roman"/>
            </a:endParaRPr>
          </a:p>
          <a:p>
            <a:pPr marL="285115" indent="-273050">
              <a:lnSpc>
                <a:spcPct val="100000"/>
              </a:lnSpc>
              <a:spcBef>
                <a:spcPts val="480"/>
              </a:spcBef>
              <a:buClr>
                <a:srgbClr val="0AD0D9"/>
              </a:buClr>
              <a:buSzPct val="95000"/>
              <a:buFont typeface="Wingdings"/>
              <a:buChar char=""/>
              <a:tabLst>
                <a:tab pos="285750" algn="l"/>
              </a:tabLst>
            </a:pPr>
            <a:r>
              <a:rPr sz="2000" spc="55" dirty="0">
                <a:latin typeface="Times New Roman"/>
                <a:cs typeface="Times New Roman"/>
              </a:rPr>
              <a:t>Unity </a:t>
            </a:r>
            <a:r>
              <a:rPr sz="2000" spc="50" dirty="0">
                <a:latin typeface="Times New Roman"/>
                <a:cs typeface="Times New Roman"/>
              </a:rPr>
              <a:t>-</a:t>
            </a:r>
            <a:r>
              <a:rPr sz="2000" spc="-130" dirty="0">
                <a:latin typeface="Times New Roman"/>
                <a:cs typeface="Times New Roman"/>
              </a:rPr>
              <a:t> </a:t>
            </a:r>
            <a:r>
              <a:rPr sz="2000" spc="125" dirty="0">
                <a:latin typeface="Times New Roman"/>
                <a:cs typeface="Times New Roman"/>
              </a:rPr>
              <a:t>Ubuntu</a:t>
            </a:r>
            <a:endParaRPr sz="2000" dirty="0">
              <a:latin typeface="Times New Roman"/>
              <a:cs typeface="Times New Roman"/>
            </a:endParaRPr>
          </a:p>
          <a:p>
            <a:pPr marL="285115" indent="-273050">
              <a:lnSpc>
                <a:spcPct val="100000"/>
              </a:lnSpc>
              <a:spcBef>
                <a:spcPts val="480"/>
              </a:spcBef>
              <a:buClr>
                <a:srgbClr val="0AD0D9"/>
              </a:buClr>
              <a:buSzPct val="95000"/>
              <a:buFont typeface="Wingdings"/>
              <a:buChar char=""/>
              <a:tabLst>
                <a:tab pos="285750" algn="l"/>
              </a:tabLst>
            </a:pPr>
            <a:r>
              <a:rPr sz="2000" spc="95" dirty="0">
                <a:latin typeface="Times New Roman"/>
                <a:cs typeface="Times New Roman"/>
              </a:rPr>
              <a:t>Cinnanmon- </a:t>
            </a:r>
            <a:r>
              <a:rPr sz="2000" spc="30" dirty="0">
                <a:latin typeface="Times New Roman"/>
                <a:cs typeface="Times New Roman"/>
              </a:rPr>
              <a:t>Linux</a:t>
            </a:r>
            <a:r>
              <a:rPr sz="2000" spc="-175" dirty="0">
                <a:latin typeface="Times New Roman"/>
                <a:cs typeface="Times New Roman"/>
              </a:rPr>
              <a:t> </a:t>
            </a:r>
            <a:r>
              <a:rPr sz="2000" spc="85" dirty="0">
                <a:latin typeface="Times New Roman"/>
                <a:cs typeface="Times New Roman"/>
              </a:rPr>
              <a:t>Mint</a:t>
            </a:r>
            <a:endParaRPr sz="2000" dirty="0">
              <a:latin typeface="Times New Roman"/>
              <a:cs typeface="Times New Roman"/>
            </a:endParaRPr>
          </a:p>
          <a:p>
            <a:pPr marL="285115" indent="-273050">
              <a:lnSpc>
                <a:spcPct val="100000"/>
              </a:lnSpc>
              <a:spcBef>
                <a:spcPts val="484"/>
              </a:spcBef>
              <a:buClr>
                <a:srgbClr val="0AD0D9"/>
              </a:buClr>
              <a:buSzPct val="95000"/>
              <a:buFont typeface="Wingdings"/>
              <a:buChar char=""/>
              <a:tabLst>
                <a:tab pos="285750" algn="l"/>
              </a:tabLst>
            </a:pPr>
            <a:r>
              <a:rPr sz="2000" spc="80" dirty="0">
                <a:latin typeface="Times New Roman"/>
                <a:cs typeface="Times New Roman"/>
              </a:rPr>
              <a:t>Xnomad</a:t>
            </a:r>
            <a:endParaRPr sz="2000" dirty="0">
              <a:latin typeface="Times New Roman"/>
              <a:cs typeface="Times New Roman"/>
            </a:endParaRPr>
          </a:p>
        </p:txBody>
      </p:sp>
      <p:sp>
        <p:nvSpPr>
          <p:cNvPr id="2" name="Rectangle 1">
            <a:extLst>
              <a:ext uri="{FF2B5EF4-FFF2-40B4-BE49-F238E27FC236}">
                <a16:creationId xmlns:a16="http://schemas.microsoft.com/office/drawing/2014/main" id="{D74A3F38-F08F-234A-9804-3B80D704874F}"/>
              </a:ext>
            </a:extLst>
          </p:cNvPr>
          <p:cNvSpPr/>
          <p:nvPr/>
        </p:nvSpPr>
        <p:spPr>
          <a:xfrm>
            <a:off x="1631154" y="1206305"/>
            <a:ext cx="4132029" cy="523220"/>
          </a:xfrm>
          <a:prstGeom prst="rect">
            <a:avLst/>
          </a:prstGeom>
        </p:spPr>
        <p:txBody>
          <a:bodyPr wrap="none">
            <a:spAutoFit/>
          </a:bodyPr>
          <a:lstStyle/>
          <a:p>
            <a:r>
              <a:rPr lang="en-US" sz="2800" spc="-5" dirty="0" err="1">
                <a:solidFill>
                  <a:schemeClr val="tx1">
                    <a:lumMod val="85000"/>
                    <a:lumOff val="15000"/>
                  </a:schemeClr>
                </a:solidFill>
                <a:latin typeface="Carlito"/>
                <a:cs typeface="Carlito"/>
              </a:rPr>
              <a:t>Hệ</a:t>
            </a:r>
            <a:r>
              <a:rPr lang="en-US" sz="2800" spc="-5" dirty="0">
                <a:solidFill>
                  <a:schemeClr val="tx1">
                    <a:lumMod val="85000"/>
                    <a:lumOff val="15000"/>
                  </a:schemeClr>
                </a:solidFill>
                <a:latin typeface="Carlito"/>
                <a:cs typeface="Carlito"/>
              </a:rPr>
              <a:t> </a:t>
            </a:r>
            <a:r>
              <a:rPr lang="en-US" sz="2800" spc="-5" dirty="0" err="1">
                <a:solidFill>
                  <a:schemeClr val="tx1">
                    <a:lumMod val="85000"/>
                    <a:lumOff val="15000"/>
                  </a:schemeClr>
                </a:solidFill>
                <a:latin typeface="Carlito"/>
                <a:cs typeface="Carlito"/>
              </a:rPr>
              <a:t>thống</a:t>
            </a:r>
            <a:r>
              <a:rPr lang="en-US" sz="2800" spc="-5" dirty="0">
                <a:solidFill>
                  <a:schemeClr val="tx1">
                    <a:lumMod val="85000"/>
                    <a:lumOff val="15000"/>
                  </a:schemeClr>
                </a:solidFill>
                <a:latin typeface="Carlito"/>
                <a:cs typeface="Carlito"/>
              </a:rPr>
              <a:t> </a:t>
            </a:r>
            <a:r>
              <a:rPr lang="en-US" sz="2800" spc="-5" dirty="0" err="1">
                <a:solidFill>
                  <a:schemeClr val="tx1">
                    <a:lumMod val="85000"/>
                    <a:lumOff val="15000"/>
                  </a:schemeClr>
                </a:solidFill>
                <a:latin typeface="Carlito"/>
                <a:cs typeface="Carlito"/>
              </a:rPr>
              <a:t>cửa</a:t>
            </a:r>
            <a:r>
              <a:rPr lang="en-US" sz="2800" spc="-5" dirty="0">
                <a:solidFill>
                  <a:schemeClr val="tx1">
                    <a:lumMod val="85000"/>
                    <a:lumOff val="15000"/>
                  </a:schemeClr>
                </a:solidFill>
                <a:latin typeface="Carlito"/>
                <a:cs typeface="Carlito"/>
              </a:rPr>
              <a:t> </a:t>
            </a:r>
            <a:r>
              <a:rPr lang="en-US" sz="2800" spc="-5" dirty="0" err="1">
                <a:solidFill>
                  <a:schemeClr val="tx1">
                    <a:lumMod val="85000"/>
                    <a:lumOff val="15000"/>
                  </a:schemeClr>
                </a:solidFill>
                <a:latin typeface="Carlito"/>
                <a:cs typeface="Carlito"/>
              </a:rPr>
              <a:t>số</a:t>
            </a:r>
            <a:r>
              <a:rPr lang="en-US" sz="2800" spc="45" dirty="0">
                <a:solidFill>
                  <a:schemeClr val="tx1">
                    <a:lumMod val="85000"/>
                    <a:lumOff val="15000"/>
                  </a:schemeClr>
                </a:solidFill>
                <a:latin typeface="Carlito"/>
                <a:cs typeface="Carlito"/>
              </a:rPr>
              <a:t> </a:t>
            </a:r>
            <a:r>
              <a:rPr lang="en-US" sz="2800" spc="-10" dirty="0">
                <a:solidFill>
                  <a:schemeClr val="tx1">
                    <a:lumMod val="85000"/>
                    <a:lumOff val="15000"/>
                  </a:schemeClr>
                </a:solidFill>
                <a:latin typeface="Carlito"/>
                <a:cs typeface="Carlito"/>
              </a:rPr>
              <a:t>X-Window</a:t>
            </a:r>
            <a:endParaRPr lang="en-US" sz="2800" dirty="0">
              <a:solidFill>
                <a:schemeClr val="tx1">
                  <a:lumMod val="85000"/>
                  <a:lumOff val="15000"/>
                </a:schemeClr>
              </a:solidFill>
            </a:endParaRPr>
          </a:p>
        </p:txBody>
      </p:sp>
    </p:spTree>
    <p:extLst>
      <p:ext uri="{BB962C8B-B14F-4D97-AF65-F5344CB8AC3E}">
        <p14:creationId xmlns:p14="http://schemas.microsoft.com/office/powerpoint/2010/main" val="32048699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F3A98A-CD5E-DD40-A874-B2EBF1610767}"/>
              </a:ext>
            </a:extLst>
          </p:cNvPr>
          <p:cNvSpPr/>
          <p:nvPr/>
        </p:nvSpPr>
        <p:spPr>
          <a:xfrm>
            <a:off x="1670305" y="202858"/>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EB5281CC-F403-4246-84E7-7C64C4E8D4D0}"/>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TextBox 11">
            <a:extLst>
              <a:ext uri="{FF2B5EF4-FFF2-40B4-BE49-F238E27FC236}">
                <a16:creationId xmlns:a16="http://schemas.microsoft.com/office/drawing/2014/main" id="{5E817963-4793-5644-99A3-DC64032B7597}"/>
              </a:ext>
            </a:extLst>
          </p:cNvPr>
          <p:cNvSpPr txBox="1"/>
          <p:nvPr/>
        </p:nvSpPr>
        <p:spPr>
          <a:xfrm>
            <a:off x="1887306" y="202858"/>
            <a:ext cx="9220950"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Ứng dụng Linux</a:t>
            </a:r>
          </a:p>
        </p:txBody>
      </p:sp>
      <p:sp>
        <p:nvSpPr>
          <p:cNvPr id="2" name="Rectangle 1">
            <a:extLst>
              <a:ext uri="{FF2B5EF4-FFF2-40B4-BE49-F238E27FC236}">
                <a16:creationId xmlns:a16="http://schemas.microsoft.com/office/drawing/2014/main" id="{765AD32F-6B4D-1A49-9F74-EB02BC77A269}"/>
              </a:ext>
            </a:extLst>
          </p:cNvPr>
          <p:cNvSpPr/>
          <p:nvPr/>
        </p:nvSpPr>
        <p:spPr>
          <a:xfrm>
            <a:off x="1551709" y="1280465"/>
            <a:ext cx="9047018" cy="1754326"/>
          </a:xfrm>
          <a:prstGeom prst="rect">
            <a:avLst/>
          </a:prstGeom>
        </p:spPr>
        <p:txBody>
          <a:bodyPr wrap="square">
            <a:spAutoFit/>
          </a:bodyPr>
          <a:lstStyle/>
          <a:p>
            <a:pPr marL="285750" indent="-285750">
              <a:buFont typeface="Arial" panose="020B0604020202020204" pitchFamily="34" charset="0"/>
              <a:buChar char="•"/>
            </a:pPr>
            <a:r>
              <a:rPr lang="en-US" b="1" dirty="0">
                <a:solidFill>
                  <a:srgbClr val="222222"/>
                </a:solidFill>
                <a:latin typeface="Calibri" panose="020F0502020204030204" pitchFamily="34" charset="0"/>
                <a:cs typeface="Calibri" panose="020F0502020204030204" pitchFamily="34" charset="0"/>
              </a:rPr>
              <a:t>Android</a:t>
            </a:r>
          </a:p>
          <a:p>
            <a:pPr marL="285750" indent="-285750">
              <a:buFont typeface="Arial" panose="020B0604020202020204" pitchFamily="34" charset="0"/>
              <a:buChar char="•"/>
            </a:pPr>
            <a:r>
              <a:rPr lang="en-US" b="1" dirty="0" err="1">
                <a:solidFill>
                  <a:srgbClr val="222222"/>
                </a:solidFill>
                <a:latin typeface="Calibri" panose="020F0502020204030204" pitchFamily="34" charset="0"/>
                <a:cs typeface="Calibri" panose="020F0502020204030204" pitchFamily="34" charset="0"/>
              </a:rPr>
              <a:t>Hệ</a:t>
            </a:r>
            <a:r>
              <a:rPr lang="en-US" b="1" dirty="0">
                <a:solidFill>
                  <a:srgbClr val="222222"/>
                </a:solidFill>
                <a:latin typeface="Calibri" panose="020F0502020204030204" pitchFamily="34" charset="0"/>
                <a:cs typeface="Calibri" panose="020F0502020204030204" pitchFamily="34" charset="0"/>
              </a:rPr>
              <a:t> </a:t>
            </a:r>
            <a:r>
              <a:rPr lang="en-US" b="1" dirty="0" err="1">
                <a:solidFill>
                  <a:srgbClr val="222222"/>
                </a:solidFill>
                <a:latin typeface="Calibri" panose="020F0502020204030204" pitchFamily="34" charset="0"/>
                <a:cs typeface="Calibri" panose="020F0502020204030204" pitchFamily="34" charset="0"/>
              </a:rPr>
              <a:t>thống</a:t>
            </a:r>
            <a:r>
              <a:rPr lang="en-US" b="1" dirty="0">
                <a:solidFill>
                  <a:srgbClr val="222222"/>
                </a:solidFill>
                <a:latin typeface="Calibri" panose="020F0502020204030204" pitchFamily="34" charset="0"/>
                <a:cs typeface="Calibri" panose="020F0502020204030204" pitchFamily="34" charset="0"/>
              </a:rPr>
              <a:t> </a:t>
            </a:r>
            <a:r>
              <a:rPr lang="en-US" b="1" dirty="0" err="1">
                <a:solidFill>
                  <a:srgbClr val="222222"/>
                </a:solidFill>
                <a:latin typeface="Calibri" panose="020F0502020204030204" pitchFamily="34" charset="0"/>
                <a:cs typeface="Calibri" panose="020F0502020204030204" pitchFamily="34" charset="0"/>
              </a:rPr>
              <a:t>nhúng</a:t>
            </a:r>
            <a:endParaRPr lang="en-US" b="1" dirty="0">
              <a:solidFill>
                <a:srgbClr val="22222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222222"/>
                </a:solidFill>
                <a:latin typeface="Calibri" panose="020F0502020204030204" pitchFamily="34" charset="0"/>
                <a:cs typeface="Calibri" panose="020F0502020204030204" pitchFamily="34" charset="0"/>
              </a:rPr>
              <a:t>Robot</a:t>
            </a:r>
          </a:p>
          <a:p>
            <a:pPr marL="285750" indent="-285750">
              <a:buFont typeface="Arial" panose="020B0604020202020204" pitchFamily="34" charset="0"/>
              <a:buChar char="•"/>
            </a:pPr>
            <a:r>
              <a:rPr lang="en-US" b="1" dirty="0" err="1">
                <a:latin typeface="Calibri" panose="020F0502020204030204" pitchFamily="34" charset="0"/>
                <a:cs typeface="Calibri" panose="020F0502020204030204" pitchFamily="34" charset="0"/>
              </a:rPr>
              <a:t>Đồng</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hồ</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thông</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minh</a:t>
            </a:r>
            <a:endParaRPr lang="en-US"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rgbClr val="222222"/>
                </a:solidFill>
                <a:latin typeface="Calibri" panose="020F0502020204030204" pitchFamily="34" charset="0"/>
                <a:cs typeface="Calibri" panose="020F0502020204030204" pitchFamily="34" charset="0"/>
              </a:rPr>
              <a:t>Server</a:t>
            </a:r>
          </a:p>
          <a:p>
            <a:pPr marL="285750" indent="-285750">
              <a:buFont typeface="Arial" panose="020B0604020202020204" pitchFamily="34" charset="0"/>
              <a:buChar char="•"/>
            </a:pPr>
            <a:r>
              <a:rPr lang="vi-VN" b="1" dirty="0">
                <a:latin typeface="Calibri" panose="020F0502020204030204" pitchFamily="34" charset="0"/>
                <a:cs typeface="Calibri" panose="020F0502020204030204" pitchFamily="34" charset="0"/>
              </a:rPr>
              <a:t>Là môi trường lý tưởng cho các công nghệ Open Source</a:t>
            </a:r>
          </a:p>
        </p:txBody>
      </p:sp>
    </p:spTree>
    <p:extLst>
      <p:ext uri="{BB962C8B-B14F-4D97-AF65-F5344CB8AC3E}">
        <p14:creationId xmlns:p14="http://schemas.microsoft.com/office/powerpoint/2010/main" val="167966876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F3A98A-CD5E-DD40-A874-B2EBF1610767}"/>
              </a:ext>
            </a:extLst>
          </p:cNvPr>
          <p:cNvSpPr/>
          <p:nvPr/>
        </p:nvSpPr>
        <p:spPr>
          <a:xfrm>
            <a:off x="1670305" y="202858"/>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EB5281CC-F403-4246-84E7-7C64C4E8D4D0}"/>
              </a:ext>
            </a:extLst>
          </p:cNvPr>
          <p:cNvSpPr/>
          <p:nvPr/>
        </p:nvSpPr>
        <p:spPr>
          <a:xfrm>
            <a:off x="1251678" y="126215"/>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TextBox 11">
            <a:extLst>
              <a:ext uri="{FF2B5EF4-FFF2-40B4-BE49-F238E27FC236}">
                <a16:creationId xmlns:a16="http://schemas.microsoft.com/office/drawing/2014/main" id="{5E817963-4793-5644-99A3-DC64032B7597}"/>
              </a:ext>
            </a:extLst>
          </p:cNvPr>
          <p:cNvSpPr txBox="1"/>
          <p:nvPr/>
        </p:nvSpPr>
        <p:spPr>
          <a:xfrm>
            <a:off x="1887306" y="202858"/>
            <a:ext cx="9220950"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dirty="0"/>
              <a:t>Các bản phân phối Linux</a:t>
            </a:r>
          </a:p>
        </p:txBody>
      </p:sp>
      <p:pic>
        <p:nvPicPr>
          <p:cNvPr id="2" name="Picture 1">
            <a:extLst>
              <a:ext uri="{FF2B5EF4-FFF2-40B4-BE49-F238E27FC236}">
                <a16:creationId xmlns:a16="http://schemas.microsoft.com/office/drawing/2014/main" id="{5B212464-621B-734E-851E-055504616A8C}"/>
              </a:ext>
            </a:extLst>
          </p:cNvPr>
          <p:cNvPicPr>
            <a:picLocks noChangeAspect="1"/>
          </p:cNvPicPr>
          <p:nvPr/>
        </p:nvPicPr>
        <p:blipFill>
          <a:blip r:embed="rId3"/>
          <a:stretch>
            <a:fillRect/>
          </a:stretch>
        </p:blipFill>
        <p:spPr>
          <a:xfrm>
            <a:off x="1887306" y="848374"/>
            <a:ext cx="8318823" cy="5997684"/>
          </a:xfrm>
          <a:prstGeom prst="rect">
            <a:avLst/>
          </a:prstGeom>
        </p:spPr>
      </p:pic>
    </p:spTree>
    <p:extLst>
      <p:ext uri="{BB962C8B-B14F-4D97-AF65-F5344CB8AC3E}">
        <p14:creationId xmlns:p14="http://schemas.microsoft.com/office/powerpoint/2010/main" val="411053826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572A-8F10-D249-BB6C-46A6C9401D8A}"/>
              </a:ext>
            </a:extLst>
          </p:cNvPr>
          <p:cNvSpPr>
            <a:spLocks noGrp="1"/>
          </p:cNvSpPr>
          <p:nvPr>
            <p:ph type="title"/>
          </p:nvPr>
        </p:nvSpPr>
        <p:spPr/>
        <p:txBody>
          <a:bodyPr/>
          <a:lstStyle/>
          <a:p>
            <a:pPr algn="ctr"/>
            <a:r>
              <a:rPr lang="en-US" dirty="0" err="1">
                <a:latin typeface="Calibri" panose="020F0502020204030204" pitchFamily="34" charset="0"/>
                <a:cs typeface="Calibri" panose="020F0502020204030204" pitchFamily="34" charset="0"/>
              </a:rPr>
              <a:t>Tổng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chương</a:t>
            </a:r>
            <a:r>
              <a:rPr lang="en-US" dirty="0">
                <a:latin typeface="Calibri" panose="020F0502020204030204" pitchFamily="34" charset="0"/>
                <a:cs typeface="Calibri" panose="020F0502020204030204" pitchFamily="34" charset="0"/>
              </a:rPr>
              <a:t> 1</a:t>
            </a:r>
          </a:p>
        </p:txBody>
      </p:sp>
      <p:sp>
        <p:nvSpPr>
          <p:cNvPr id="3" name="Content Placeholder 2">
            <a:extLst>
              <a:ext uri="{FF2B5EF4-FFF2-40B4-BE49-F238E27FC236}">
                <a16:creationId xmlns:a16="http://schemas.microsoft.com/office/drawing/2014/main" id="{61EE77D2-D0BB-EB46-A9D9-11AEC86DF069}"/>
              </a:ext>
            </a:extLst>
          </p:cNvPr>
          <p:cNvSpPr>
            <a:spLocks noGrp="1"/>
          </p:cNvSpPr>
          <p:nvPr>
            <p:ph idx="1"/>
          </p:nvPr>
        </p:nvSpPr>
        <p:spPr/>
        <p:txBody>
          <a:bodyPr>
            <a:normAutofit/>
          </a:bodyPr>
          <a:lstStyle/>
          <a:p>
            <a:pPr marL="0" indent="0" algn="ctr">
              <a:buNone/>
            </a:pPr>
            <a:r>
              <a:rPr lang="en-US" sz="5000" dirty="0">
                <a:solidFill>
                  <a:srgbClr val="FF0000"/>
                </a:solidFill>
                <a:latin typeface="Calibri" panose="020F0502020204030204" pitchFamily="34" charset="0"/>
                <a:cs typeface="Calibri" panose="020F0502020204030204" pitchFamily="34" charset="0"/>
              </a:rPr>
              <a:t>Q &amp; A</a:t>
            </a:r>
          </a:p>
        </p:txBody>
      </p:sp>
    </p:spTree>
    <p:extLst>
      <p:ext uri="{BB962C8B-B14F-4D97-AF65-F5344CB8AC3E}">
        <p14:creationId xmlns:p14="http://schemas.microsoft.com/office/powerpoint/2010/main" val="4191233558"/>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D944D23-E970-3E44-89E5-1D72EAE06323}"/>
              </a:ext>
            </a:extLst>
          </p:cNvPr>
          <p:cNvGraphicFramePr>
            <a:graphicFrameLocks noGrp="1"/>
          </p:cNvGraphicFramePr>
          <p:nvPr>
            <p:ph idx="1"/>
            <p:extLst>
              <p:ext uri="{D42A27DB-BD31-4B8C-83A1-F6EECF244321}">
                <p14:modId xmlns:p14="http://schemas.microsoft.com/office/powerpoint/2010/main" val="3807139345"/>
              </p:ext>
            </p:extLst>
          </p:nvPr>
        </p:nvGraphicFramePr>
        <p:xfrm>
          <a:off x="1250950" y="1112520"/>
          <a:ext cx="10179050" cy="4767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5596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CEF5162-C22B-804E-A452-8918BF1B4C5A}"/>
              </a:ext>
            </a:extLst>
          </p:cNvPr>
          <p:cNvGraphicFramePr>
            <a:graphicFrameLocks noGrp="1"/>
          </p:cNvGraphicFramePr>
          <p:nvPr>
            <p:ph idx="1"/>
            <p:extLst>
              <p:ext uri="{D42A27DB-BD31-4B8C-83A1-F6EECF244321}">
                <p14:modId xmlns:p14="http://schemas.microsoft.com/office/powerpoint/2010/main" val="2172085934"/>
              </p:ext>
            </p:extLst>
          </p:nvPr>
        </p:nvGraphicFramePr>
        <p:xfrm>
          <a:off x="1250950" y="1036319"/>
          <a:ext cx="10179050" cy="5655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FD9128F4-DD6A-C94B-991A-4D5D1E300A61}"/>
              </a:ext>
            </a:extLst>
          </p:cNvPr>
          <p:cNvGrpSpPr/>
          <p:nvPr/>
        </p:nvGrpSpPr>
        <p:grpSpPr>
          <a:xfrm>
            <a:off x="1752600" y="166053"/>
            <a:ext cx="8557380" cy="992188"/>
            <a:chOff x="1232663" y="1823599"/>
            <a:chExt cx="8915641" cy="1191895"/>
          </a:xfrm>
        </p:grpSpPr>
        <p:sp>
          <p:nvSpPr>
            <p:cNvPr id="8" name="Rounded Rectangle 7">
              <a:extLst>
                <a:ext uri="{FF2B5EF4-FFF2-40B4-BE49-F238E27FC236}">
                  <a16:creationId xmlns:a16="http://schemas.microsoft.com/office/drawing/2014/main" id="{5C393B7E-05E0-644B-813D-357BCB4F3010}"/>
                </a:ext>
              </a:extLst>
            </p:cNvPr>
            <p:cNvSpPr/>
            <p:nvPr/>
          </p:nvSpPr>
          <p:spPr>
            <a:xfrm>
              <a:off x="1232663" y="1823599"/>
              <a:ext cx="8915641" cy="1191895"/>
            </a:xfrm>
            <a:prstGeom prst="roundRect">
              <a:avLst>
                <a:gd name="adj" fmla="val 1667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A6FDAB1D-0F8C-5049-81F0-928F373629F2}"/>
                </a:ext>
              </a:extLst>
            </p:cNvPr>
            <p:cNvSpPr txBox="1"/>
            <p:nvPr/>
          </p:nvSpPr>
          <p:spPr>
            <a:xfrm>
              <a:off x="1290857" y="1881793"/>
              <a:ext cx="8799253" cy="1075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vi-VN" sz="3800" kern="1200" dirty="0">
                  <a:solidFill>
                    <a:schemeClr val="tx1"/>
                  </a:solidFill>
                </a:rPr>
                <a:t>Tổng quan phần mềm mã nguồn mở </a:t>
              </a:r>
              <a:endParaRPr lang="en-US" sz="3800" kern="1200" dirty="0">
                <a:solidFill>
                  <a:schemeClr val="tx1"/>
                </a:solidFill>
              </a:endParaRPr>
            </a:p>
          </p:txBody>
        </p:sp>
      </p:grpSp>
      <p:sp>
        <p:nvSpPr>
          <p:cNvPr id="10" name="Oval 9">
            <a:extLst>
              <a:ext uri="{FF2B5EF4-FFF2-40B4-BE49-F238E27FC236}">
                <a16:creationId xmlns:a16="http://schemas.microsoft.com/office/drawing/2014/main" id="{C11C7B4A-4B23-F24A-B7B6-C429A29D1497}"/>
              </a:ext>
            </a:extLst>
          </p:cNvPr>
          <p:cNvSpPr/>
          <p:nvPr/>
        </p:nvSpPr>
        <p:spPr>
          <a:xfrm>
            <a:off x="1408636" y="1364648"/>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1" name="Oval 10">
            <a:extLst>
              <a:ext uri="{FF2B5EF4-FFF2-40B4-BE49-F238E27FC236}">
                <a16:creationId xmlns:a16="http://schemas.microsoft.com/office/drawing/2014/main" id="{2C6AE1E9-BB5F-014C-829E-990731649906}"/>
              </a:ext>
            </a:extLst>
          </p:cNvPr>
          <p:cNvSpPr/>
          <p:nvPr/>
        </p:nvSpPr>
        <p:spPr>
          <a:xfrm>
            <a:off x="1932443" y="2420927"/>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2" name="Oval 11">
            <a:extLst>
              <a:ext uri="{FF2B5EF4-FFF2-40B4-BE49-F238E27FC236}">
                <a16:creationId xmlns:a16="http://schemas.microsoft.com/office/drawing/2014/main" id="{40F23E31-A9C9-9F4C-B8A0-F41A26D223D5}"/>
              </a:ext>
            </a:extLst>
          </p:cNvPr>
          <p:cNvSpPr/>
          <p:nvPr/>
        </p:nvSpPr>
        <p:spPr>
          <a:xfrm>
            <a:off x="2078287" y="3491237"/>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3" name="Oval 12">
            <a:extLst>
              <a:ext uri="{FF2B5EF4-FFF2-40B4-BE49-F238E27FC236}">
                <a16:creationId xmlns:a16="http://schemas.microsoft.com/office/drawing/2014/main" id="{BB2D3D77-A64E-7B40-A86E-51E3DC04CC40}"/>
              </a:ext>
            </a:extLst>
          </p:cNvPr>
          <p:cNvSpPr/>
          <p:nvPr/>
        </p:nvSpPr>
        <p:spPr>
          <a:xfrm>
            <a:off x="1932443" y="4522000"/>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4" name="Oval 13">
            <a:extLst>
              <a:ext uri="{FF2B5EF4-FFF2-40B4-BE49-F238E27FC236}">
                <a16:creationId xmlns:a16="http://schemas.microsoft.com/office/drawing/2014/main" id="{64AEE809-5E11-0843-8853-C54AC47BF11A}"/>
              </a:ext>
            </a:extLst>
          </p:cNvPr>
          <p:cNvSpPr/>
          <p:nvPr/>
        </p:nvSpPr>
        <p:spPr>
          <a:xfrm>
            <a:off x="1408636" y="5621636"/>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Tree>
    <p:extLst>
      <p:ext uri="{BB962C8B-B14F-4D97-AF65-F5344CB8AC3E}">
        <p14:creationId xmlns:p14="http://schemas.microsoft.com/office/powerpoint/2010/main" val="37770429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968F84-B0C7-4040-BC40-D781232AE0EA}"/>
              </a:ext>
            </a:extLst>
          </p:cNvPr>
          <p:cNvSpPr>
            <a:spLocks noGrp="1"/>
          </p:cNvSpPr>
          <p:nvPr>
            <p:ph idx="1"/>
          </p:nvPr>
        </p:nvSpPr>
        <p:spPr>
          <a:xfrm>
            <a:off x="1282673" y="977809"/>
            <a:ext cx="10372051" cy="5497806"/>
          </a:xfrm>
        </p:spPr>
        <p:txBody>
          <a:bodyPr>
            <a:noAutofit/>
          </a:bodyPr>
          <a:lstStyle/>
          <a:p>
            <a:r>
              <a:rPr lang="en-US" sz="1900" dirty="0" err="1">
                <a:solidFill>
                  <a:schemeClr val="tx1"/>
                </a:solidFill>
                <a:latin typeface="Calibri" panose="020F0502020204030204" pitchFamily="34" charset="0"/>
                <a:cs typeface="Calibri" panose="020F0502020204030204" pitchFamily="34" charset="0"/>
              </a:rPr>
              <a:t>Định</a:t>
            </a:r>
            <a:r>
              <a:rPr lang="en-US" sz="1900" dirty="0">
                <a:solidFill>
                  <a:schemeClr val="tx1"/>
                </a:solidFill>
                <a:latin typeface="Calibri" panose="020F0502020204030204" pitchFamily="34" charset="0"/>
                <a:cs typeface="Calibri" panose="020F0502020204030204" pitchFamily="34" charset="0"/>
              </a:rPr>
              <a:t> </a:t>
            </a:r>
            <a:r>
              <a:rPr lang="en-US" sz="1900" dirty="0" err="1">
                <a:solidFill>
                  <a:schemeClr val="tx1"/>
                </a:solidFill>
                <a:latin typeface="Calibri" panose="020F0502020204030204" pitchFamily="34" charset="0"/>
                <a:cs typeface="Calibri" panose="020F0502020204030204" pitchFamily="34" charset="0"/>
              </a:rPr>
              <a:t>nghĩa</a:t>
            </a:r>
            <a:r>
              <a:rPr lang="en-US" sz="1900" dirty="0">
                <a:solidFill>
                  <a:schemeClr val="tx1"/>
                </a:solidFill>
                <a:latin typeface="Calibri" panose="020F0502020204030204" pitchFamily="34" charset="0"/>
                <a:cs typeface="Calibri" panose="020F0502020204030204" pitchFamily="34" charset="0"/>
              </a:rPr>
              <a:t>: - (Open Source Definition)</a:t>
            </a:r>
          </a:p>
          <a:p>
            <a:pPr lvl="1"/>
            <a:r>
              <a:rPr lang="en-US" sz="1900" b="1" dirty="0">
                <a:latin typeface="Calibri" panose="020F0502020204030204" pitchFamily="34" charset="0"/>
                <a:cs typeface="Calibri" panose="020F0502020204030204" pitchFamily="34" charset="0"/>
              </a:rPr>
              <a:t>Free Redistribution (</a:t>
            </a:r>
            <a:r>
              <a:rPr lang="en-US" sz="1900" dirty="0" err="1">
                <a:latin typeface="Calibri" panose="020F0502020204030204" pitchFamily="34" charset="0"/>
                <a:cs typeface="Calibri" panose="020F0502020204030204" pitchFamily="34" charset="0"/>
              </a:rPr>
              <a:t>Tự</a:t>
            </a:r>
            <a:r>
              <a:rPr lang="en-US" sz="1900" dirty="0">
                <a:latin typeface="Calibri" panose="020F0502020204030204" pitchFamily="34" charset="0"/>
                <a:cs typeface="Calibri" panose="020F0502020204030204" pitchFamily="34" charset="0"/>
              </a:rPr>
              <a:t> do </a:t>
            </a:r>
            <a:r>
              <a:rPr lang="en-US" sz="1900" dirty="0" err="1">
                <a:latin typeface="Calibri" panose="020F0502020204030204" pitchFamily="34" charset="0"/>
                <a:cs typeface="Calibri" panose="020F0502020204030204" pitchFamily="34" charset="0"/>
              </a:rPr>
              <a:t>tái</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phân</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phối</a:t>
            </a:r>
            <a:r>
              <a:rPr lang="en-US" sz="1900" dirty="0">
                <a:latin typeface="Calibri" panose="020F0502020204030204" pitchFamily="34" charset="0"/>
                <a:cs typeface="Calibri" panose="020F0502020204030204" pitchFamily="34" charset="0"/>
              </a:rPr>
              <a:t>)</a:t>
            </a:r>
            <a:endParaRPr lang="en-US" sz="1900" b="1" dirty="0">
              <a:latin typeface="Calibri" panose="020F0502020204030204" pitchFamily="34" charset="0"/>
              <a:cs typeface="Calibri" panose="020F0502020204030204" pitchFamily="34" charset="0"/>
            </a:endParaRPr>
          </a:p>
          <a:p>
            <a:pPr lvl="1"/>
            <a:r>
              <a:rPr lang="en-US" sz="1900" b="1" dirty="0">
                <a:latin typeface="Calibri" panose="020F0502020204030204" pitchFamily="34" charset="0"/>
                <a:cs typeface="Calibri" panose="020F0502020204030204" pitchFamily="34" charset="0"/>
              </a:rPr>
              <a:t>Source Code ( </a:t>
            </a:r>
            <a:r>
              <a:rPr lang="en-US" sz="1900" b="1" dirty="0" err="1">
                <a:latin typeface="Calibri" panose="020F0502020204030204" pitchFamily="34" charset="0"/>
                <a:cs typeface="Calibri" panose="020F0502020204030204" pitchFamily="34" charset="0"/>
              </a:rPr>
              <a:t>Mã</a:t>
            </a:r>
            <a:r>
              <a:rPr lang="en-US" sz="1900" b="1" dirty="0">
                <a:latin typeface="Calibri" panose="020F0502020204030204" pitchFamily="34" charset="0"/>
                <a:cs typeface="Calibri" panose="020F0502020204030204" pitchFamily="34" charset="0"/>
              </a:rPr>
              <a:t> </a:t>
            </a:r>
            <a:r>
              <a:rPr lang="en-US" sz="1900" b="1" dirty="0" err="1">
                <a:latin typeface="Calibri" panose="020F0502020204030204" pitchFamily="34" charset="0"/>
                <a:cs typeface="Calibri" panose="020F0502020204030204" pitchFamily="34" charset="0"/>
              </a:rPr>
              <a:t>nguồn</a:t>
            </a:r>
            <a:r>
              <a:rPr lang="en-US" sz="1900" b="1" dirty="0">
                <a:latin typeface="Calibri" panose="020F0502020204030204" pitchFamily="34" charset="0"/>
                <a:cs typeface="Calibri" panose="020F0502020204030204" pitchFamily="34" charset="0"/>
              </a:rPr>
              <a:t>)</a:t>
            </a:r>
          </a:p>
          <a:p>
            <a:pPr lvl="1"/>
            <a:r>
              <a:rPr lang="en-US" sz="1900" b="1" dirty="0">
                <a:latin typeface="Calibri" panose="020F0502020204030204" pitchFamily="34" charset="0"/>
                <a:cs typeface="Calibri" panose="020F0502020204030204" pitchFamily="34" charset="0"/>
              </a:rPr>
              <a:t>Derived Works (</a:t>
            </a:r>
            <a:r>
              <a:rPr lang="vi-VN" sz="1900" dirty="0">
                <a:latin typeface="Calibri" panose="020F0502020204030204" pitchFamily="34" charset="0"/>
                <a:cs typeface="Calibri" panose="020F0502020204030204" pitchFamily="34" charset="0"/>
              </a:rPr>
              <a:t>Các chương trình phát sinh)</a:t>
            </a:r>
            <a:endParaRPr lang="en-US" sz="1900" b="1" dirty="0">
              <a:latin typeface="Calibri" panose="020F0502020204030204" pitchFamily="34" charset="0"/>
              <a:cs typeface="Calibri" panose="020F0502020204030204" pitchFamily="34" charset="0"/>
            </a:endParaRPr>
          </a:p>
          <a:p>
            <a:pPr lvl="1"/>
            <a:r>
              <a:rPr lang="en-US" sz="1900" b="1" dirty="0">
                <a:latin typeface="Calibri" panose="020F0502020204030204" pitchFamily="34" charset="0"/>
                <a:cs typeface="Calibri" panose="020F0502020204030204" pitchFamily="34" charset="0"/>
              </a:rPr>
              <a:t>Integrity of The Author's Source Code (</a:t>
            </a:r>
            <a:r>
              <a:rPr lang="en-US" sz="1900" dirty="0" err="1">
                <a:latin typeface="Calibri" panose="020F0502020204030204" pitchFamily="34" charset="0"/>
                <a:cs typeface="Calibri" panose="020F0502020204030204" pitchFamily="34" charset="0"/>
              </a:rPr>
              <a:t>Tính</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toàn</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vẹn</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của</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mã</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nguồn</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cung</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cấp</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bởi</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Tác</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giả</a:t>
            </a:r>
            <a:r>
              <a:rPr lang="en-US" sz="1900" dirty="0">
                <a:latin typeface="Calibri" panose="020F0502020204030204" pitchFamily="34" charset="0"/>
                <a:cs typeface="Calibri" panose="020F0502020204030204" pitchFamily="34" charset="0"/>
              </a:rPr>
              <a:t>)</a:t>
            </a:r>
            <a:endParaRPr lang="en-US" sz="1900" b="1" dirty="0">
              <a:latin typeface="Calibri" panose="020F0502020204030204" pitchFamily="34" charset="0"/>
              <a:cs typeface="Calibri" panose="020F0502020204030204" pitchFamily="34" charset="0"/>
            </a:endParaRPr>
          </a:p>
          <a:p>
            <a:pPr lvl="1"/>
            <a:r>
              <a:rPr lang="en-US" sz="1900" b="1" dirty="0">
                <a:latin typeface="Calibri" panose="020F0502020204030204" pitchFamily="34" charset="0"/>
                <a:cs typeface="Calibri" panose="020F0502020204030204" pitchFamily="34" charset="0"/>
              </a:rPr>
              <a:t>No Discrimination Against Persons or Groups (</a:t>
            </a:r>
            <a:r>
              <a:rPr lang="vi-VN" sz="1900" dirty="0">
                <a:latin typeface="Calibri" panose="020F0502020204030204" pitchFamily="34" charset="0"/>
                <a:cs typeface="Calibri" panose="020F0502020204030204" pitchFamily="34" charset="0"/>
              </a:rPr>
              <a:t>Không có sự phân biệt đối xử giữa các cá nhân hay nhóm người)</a:t>
            </a:r>
            <a:endParaRPr lang="en-US" sz="1900" b="1" dirty="0">
              <a:latin typeface="Calibri" panose="020F0502020204030204" pitchFamily="34" charset="0"/>
              <a:cs typeface="Calibri" panose="020F0502020204030204" pitchFamily="34" charset="0"/>
            </a:endParaRPr>
          </a:p>
          <a:p>
            <a:pPr lvl="1"/>
            <a:r>
              <a:rPr lang="en-US" sz="1900" b="1" dirty="0">
                <a:latin typeface="Calibri" panose="020F0502020204030204" pitchFamily="34" charset="0"/>
                <a:cs typeface="Calibri" panose="020F0502020204030204" pitchFamily="34" charset="0"/>
              </a:rPr>
              <a:t>No Discrimination Against Fields of Endeavor (</a:t>
            </a:r>
            <a:r>
              <a:rPr lang="en-US" sz="1900" dirty="0" err="1">
                <a:latin typeface="Calibri" panose="020F0502020204030204" pitchFamily="34" charset="0"/>
                <a:cs typeface="Calibri" panose="020F0502020204030204" pitchFamily="34" charset="0"/>
              </a:rPr>
              <a:t>Không</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phân</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biệt</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đối</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xử</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với</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bất</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cứ</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một</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lĩnh</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vực</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công</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việc</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nào</a:t>
            </a:r>
            <a:r>
              <a:rPr lang="en-US" sz="1900" dirty="0">
                <a:latin typeface="Calibri" panose="020F0502020204030204" pitchFamily="34" charset="0"/>
                <a:cs typeface="Calibri" panose="020F0502020204030204" pitchFamily="34" charset="0"/>
              </a:rPr>
              <a:t>)</a:t>
            </a:r>
            <a:endParaRPr lang="en-US" sz="1900" b="1" dirty="0">
              <a:latin typeface="Calibri" panose="020F0502020204030204" pitchFamily="34" charset="0"/>
              <a:cs typeface="Calibri" panose="020F0502020204030204" pitchFamily="34" charset="0"/>
            </a:endParaRPr>
          </a:p>
          <a:p>
            <a:pPr lvl="1"/>
            <a:r>
              <a:rPr lang="en-US" sz="1900" b="1" dirty="0">
                <a:latin typeface="Calibri" panose="020F0502020204030204" pitchFamily="34" charset="0"/>
                <a:cs typeface="Calibri" panose="020F0502020204030204" pitchFamily="34" charset="0"/>
              </a:rPr>
              <a:t>Distribution of License (</a:t>
            </a:r>
            <a:r>
              <a:rPr lang="en-US" sz="1900" dirty="0" err="1">
                <a:latin typeface="Calibri" panose="020F0502020204030204" pitchFamily="34" charset="0"/>
                <a:cs typeface="Calibri" panose="020F0502020204030204" pitchFamily="34" charset="0"/>
              </a:rPr>
              <a:t>Việc</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phân</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phối</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bản</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quyền</a:t>
            </a:r>
            <a:r>
              <a:rPr lang="en-US" sz="1900" dirty="0">
                <a:latin typeface="Calibri" panose="020F0502020204030204" pitchFamily="34" charset="0"/>
                <a:cs typeface="Calibri" panose="020F0502020204030204" pitchFamily="34" charset="0"/>
              </a:rPr>
              <a:t>)</a:t>
            </a:r>
            <a:endParaRPr lang="en-US" sz="1900" b="1" dirty="0">
              <a:latin typeface="Calibri" panose="020F0502020204030204" pitchFamily="34" charset="0"/>
              <a:cs typeface="Calibri" panose="020F0502020204030204" pitchFamily="34" charset="0"/>
            </a:endParaRPr>
          </a:p>
          <a:p>
            <a:pPr lvl="1"/>
            <a:r>
              <a:rPr lang="en-US" sz="1900" b="1" dirty="0">
                <a:latin typeface="Calibri" panose="020F0502020204030204" pitchFamily="34" charset="0"/>
                <a:cs typeface="Calibri" panose="020F0502020204030204" pitchFamily="34" charset="0"/>
              </a:rPr>
              <a:t>License Must Not Be Specific to a Product (</a:t>
            </a:r>
            <a:r>
              <a:rPr lang="vi-VN" sz="1900" dirty="0">
                <a:latin typeface="Calibri" panose="020F0502020204030204" pitchFamily="34" charset="0"/>
                <a:cs typeface="Calibri" panose="020F0502020204030204" pitchFamily="34" charset="0"/>
              </a:rPr>
              <a:t>Giấy phép phải không được dành riêng cho một sản phẩm)</a:t>
            </a:r>
            <a:endParaRPr lang="en-US" sz="1900" b="1" dirty="0">
              <a:latin typeface="Calibri" panose="020F0502020204030204" pitchFamily="34" charset="0"/>
              <a:cs typeface="Calibri" panose="020F0502020204030204" pitchFamily="34" charset="0"/>
            </a:endParaRPr>
          </a:p>
          <a:p>
            <a:pPr lvl="1"/>
            <a:r>
              <a:rPr lang="en-US" sz="1900" b="1" dirty="0">
                <a:latin typeface="Calibri" panose="020F0502020204030204" pitchFamily="34" charset="0"/>
                <a:cs typeface="Calibri" panose="020F0502020204030204" pitchFamily="34" charset="0"/>
              </a:rPr>
              <a:t>License Must Not Restrict Other Software (</a:t>
            </a:r>
            <a:r>
              <a:rPr lang="vi-VN" sz="1900" dirty="0">
                <a:latin typeface="Calibri" panose="020F0502020204030204" pitchFamily="34" charset="0"/>
                <a:cs typeface="Calibri" panose="020F0502020204030204" pitchFamily="34" charset="0"/>
              </a:rPr>
              <a:t>Bản quyền phải không được cản trở các phần mềm khác)</a:t>
            </a:r>
            <a:endParaRPr lang="en-US" sz="1900" b="1" dirty="0">
              <a:latin typeface="Calibri" panose="020F0502020204030204" pitchFamily="34" charset="0"/>
              <a:cs typeface="Calibri" panose="020F0502020204030204" pitchFamily="34" charset="0"/>
            </a:endParaRPr>
          </a:p>
          <a:p>
            <a:pPr lvl="1"/>
            <a:r>
              <a:rPr lang="en-US" sz="1900" b="1" dirty="0">
                <a:latin typeface="Calibri" panose="020F0502020204030204" pitchFamily="34" charset="0"/>
                <a:cs typeface="Calibri" panose="020F0502020204030204" pitchFamily="34" charset="0"/>
              </a:rPr>
              <a:t>License Must Be Technology-Neutral (</a:t>
            </a:r>
            <a:r>
              <a:rPr lang="en-US" sz="1900" dirty="0" err="1">
                <a:latin typeface="Calibri" panose="020F0502020204030204" pitchFamily="34" charset="0"/>
                <a:cs typeface="Calibri" panose="020F0502020204030204" pitchFamily="34" charset="0"/>
              </a:rPr>
              <a:t>Giấy</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phép</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phải</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trung</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lập</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về</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mặt</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công</a:t>
            </a:r>
            <a:r>
              <a:rPr lang="en-US" sz="1900" dirty="0">
                <a:latin typeface="Calibri" panose="020F0502020204030204" pitchFamily="34" charset="0"/>
                <a:cs typeface="Calibri" panose="020F0502020204030204" pitchFamily="34" charset="0"/>
              </a:rPr>
              <a:t> </a:t>
            </a:r>
            <a:r>
              <a:rPr lang="en-US" sz="1900" dirty="0" err="1">
                <a:latin typeface="Calibri" panose="020F0502020204030204" pitchFamily="34" charset="0"/>
                <a:cs typeface="Calibri" panose="020F0502020204030204" pitchFamily="34" charset="0"/>
              </a:rPr>
              <a:t>nghệ</a:t>
            </a:r>
            <a:r>
              <a:rPr lang="en-US" sz="1900" dirty="0">
                <a:latin typeface="Calibri" panose="020F0502020204030204" pitchFamily="34" charset="0"/>
                <a:cs typeface="Calibri" panose="020F0502020204030204" pitchFamily="34" charset="0"/>
              </a:rPr>
              <a:t>)</a:t>
            </a:r>
            <a:br>
              <a:rPr lang="en-US" sz="1900" dirty="0">
                <a:latin typeface="Calibri" panose="020F0502020204030204" pitchFamily="34" charset="0"/>
                <a:cs typeface="Calibri" panose="020F0502020204030204" pitchFamily="34" charset="0"/>
              </a:rPr>
            </a:br>
            <a:endParaRPr lang="en-US" sz="1900" dirty="0">
              <a:solidFill>
                <a:schemeClr val="tx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1C1B677-E824-9843-9AA2-D841CF35FD9D}"/>
              </a:ext>
            </a:extLst>
          </p:cNvPr>
          <p:cNvGrpSpPr/>
          <p:nvPr/>
        </p:nvGrpSpPr>
        <p:grpSpPr>
          <a:xfrm>
            <a:off x="1294598" y="382385"/>
            <a:ext cx="9645724" cy="595424"/>
            <a:chOff x="453000" y="297825"/>
            <a:chExt cx="9645724" cy="595424"/>
          </a:xfrm>
        </p:grpSpPr>
        <p:sp>
          <p:nvSpPr>
            <p:cNvPr id="5" name="Rectangle 4">
              <a:extLst>
                <a:ext uri="{FF2B5EF4-FFF2-40B4-BE49-F238E27FC236}">
                  <a16:creationId xmlns:a16="http://schemas.microsoft.com/office/drawing/2014/main" id="{8D4E01E8-7861-2141-B533-C9F1E85C7B4F}"/>
                </a:ext>
              </a:extLst>
            </p:cNvPr>
            <p:cNvSpPr/>
            <p:nvPr/>
          </p:nvSpPr>
          <p:spPr>
            <a:xfrm>
              <a:off x="453000" y="297825"/>
              <a:ext cx="9645724" cy="59542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ED6454E1-5819-DD47-85AA-838EEB41C535}"/>
                </a:ext>
              </a:extLst>
            </p:cNvPr>
            <p:cNvSpPr txBox="1"/>
            <p:nvPr/>
          </p:nvSpPr>
          <p:spPr>
            <a:xfrm>
              <a:off x="453000" y="297825"/>
              <a:ext cx="9645724" cy="5954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72618"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Khái niệm phần mềm mã nguồn mở (Open-Source)</a:t>
              </a:r>
              <a:endParaRPr lang="en-US" sz="2300" kern="1200" dirty="0"/>
            </a:p>
          </p:txBody>
        </p:sp>
      </p:grpSp>
      <p:sp>
        <p:nvSpPr>
          <p:cNvPr id="7" name="Oval 6">
            <a:extLst>
              <a:ext uri="{FF2B5EF4-FFF2-40B4-BE49-F238E27FC236}">
                <a16:creationId xmlns:a16="http://schemas.microsoft.com/office/drawing/2014/main" id="{12496D75-2520-E043-9897-26F36D1F2ACC}"/>
              </a:ext>
            </a:extLst>
          </p:cNvPr>
          <p:cNvSpPr/>
          <p:nvPr/>
        </p:nvSpPr>
        <p:spPr>
          <a:xfrm>
            <a:off x="915122" y="300621"/>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ound Diagonal Corner Rectangle 7">
            <a:extLst>
              <a:ext uri="{FF2B5EF4-FFF2-40B4-BE49-F238E27FC236}">
                <a16:creationId xmlns:a16="http://schemas.microsoft.com/office/drawing/2014/main" id="{4CE0BC67-028C-8846-A252-F56864CE51B9}"/>
              </a:ext>
            </a:extLst>
          </p:cNvPr>
          <p:cNvSpPr/>
          <p:nvPr/>
        </p:nvSpPr>
        <p:spPr>
          <a:xfrm>
            <a:off x="6648773" y="1317355"/>
            <a:ext cx="4974955" cy="119336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Open source licenses are licenses that comply with the </a:t>
            </a:r>
            <a:r>
              <a:rPr lang="en-US" sz="1900" dirty="0">
                <a:ln w="0"/>
                <a:solidFill>
                  <a:srgbClr val="FF000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Open Source Definition</a:t>
            </a:r>
            <a:r>
              <a:rPr lang="en-US" sz="1900" dirty="0">
                <a:ln w="0"/>
                <a:solidFill>
                  <a:srgbClr val="FF000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a:t>
            </a:r>
            <a:r>
              <a:rPr lang="en-US" sz="19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in brief, they allow software to be freely used, modified, </a:t>
            </a:r>
            <a:r>
              <a:rPr lang="en-US" sz="1900" dirty="0">
                <a:solidFill>
                  <a:schemeClr val="tx1"/>
                </a:solidFill>
              </a:rPr>
              <a:t>enhance</a:t>
            </a:r>
            <a:r>
              <a:rPr lang="en-US" sz="19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and shared.</a:t>
            </a:r>
          </a:p>
        </p:txBody>
      </p:sp>
    </p:spTree>
    <p:extLst>
      <p:ext uri="{BB962C8B-B14F-4D97-AF65-F5344CB8AC3E}">
        <p14:creationId xmlns:p14="http://schemas.microsoft.com/office/powerpoint/2010/main" val="18888589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1C1B677-E824-9843-9AA2-D841CF35FD9D}"/>
              </a:ext>
            </a:extLst>
          </p:cNvPr>
          <p:cNvGrpSpPr/>
          <p:nvPr/>
        </p:nvGrpSpPr>
        <p:grpSpPr>
          <a:xfrm>
            <a:off x="1294598" y="382385"/>
            <a:ext cx="9645724" cy="595424"/>
            <a:chOff x="453000" y="297825"/>
            <a:chExt cx="9645724" cy="595424"/>
          </a:xfrm>
        </p:grpSpPr>
        <p:sp>
          <p:nvSpPr>
            <p:cNvPr id="5" name="Rectangle 4">
              <a:extLst>
                <a:ext uri="{FF2B5EF4-FFF2-40B4-BE49-F238E27FC236}">
                  <a16:creationId xmlns:a16="http://schemas.microsoft.com/office/drawing/2014/main" id="{8D4E01E8-7861-2141-B533-C9F1E85C7B4F}"/>
                </a:ext>
              </a:extLst>
            </p:cNvPr>
            <p:cNvSpPr/>
            <p:nvPr/>
          </p:nvSpPr>
          <p:spPr>
            <a:xfrm>
              <a:off x="453000" y="297825"/>
              <a:ext cx="9645724" cy="59542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ED6454E1-5819-DD47-85AA-838EEB41C535}"/>
                </a:ext>
              </a:extLst>
            </p:cNvPr>
            <p:cNvSpPr txBox="1"/>
            <p:nvPr/>
          </p:nvSpPr>
          <p:spPr>
            <a:xfrm>
              <a:off x="453000" y="297825"/>
              <a:ext cx="9645724" cy="5954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72618"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Khái niệm phần mềm mã nguồn mở (Open-Source)</a:t>
              </a:r>
              <a:endParaRPr lang="en-US" sz="2300" kern="1200" dirty="0"/>
            </a:p>
          </p:txBody>
        </p:sp>
      </p:grpSp>
      <p:sp>
        <p:nvSpPr>
          <p:cNvPr id="7" name="Oval 6">
            <a:extLst>
              <a:ext uri="{FF2B5EF4-FFF2-40B4-BE49-F238E27FC236}">
                <a16:creationId xmlns:a16="http://schemas.microsoft.com/office/drawing/2014/main" id="{12496D75-2520-E043-9897-26F36D1F2ACC}"/>
              </a:ext>
            </a:extLst>
          </p:cNvPr>
          <p:cNvSpPr/>
          <p:nvPr/>
        </p:nvSpPr>
        <p:spPr>
          <a:xfrm>
            <a:off x="915122" y="300621"/>
            <a:ext cx="758952" cy="758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 name="Content Placeholder 8">
            <a:extLst>
              <a:ext uri="{FF2B5EF4-FFF2-40B4-BE49-F238E27FC236}">
                <a16:creationId xmlns:a16="http://schemas.microsoft.com/office/drawing/2014/main" id="{4D0ADC47-DB82-AB40-9529-1BBC0DA629A0}"/>
              </a:ext>
            </a:extLst>
          </p:cNvPr>
          <p:cNvSpPr>
            <a:spLocks noGrp="1"/>
          </p:cNvSpPr>
          <p:nvPr>
            <p:ph idx="1"/>
          </p:nvPr>
        </p:nvSpPr>
        <p:spPr>
          <a:xfrm>
            <a:off x="1251678" y="1059573"/>
            <a:ext cx="10178322" cy="4820019"/>
          </a:xfrm>
        </p:spPr>
        <p:txBody>
          <a:bodyPr>
            <a:normAutofit fontScale="92500" lnSpcReduction="10000"/>
          </a:bodyPr>
          <a:lstStyle/>
          <a:p>
            <a:r>
              <a:rPr lang="en-US" sz="2900" dirty="0" err="1"/>
              <a:t>Giấy</a:t>
            </a:r>
            <a:r>
              <a:rPr lang="en-US" sz="2900" dirty="0"/>
              <a:t> </a:t>
            </a:r>
            <a:r>
              <a:rPr lang="en-US" sz="2900" dirty="0" err="1"/>
              <a:t>phép</a:t>
            </a:r>
            <a:r>
              <a:rPr lang="en-US" sz="2900" dirty="0"/>
              <a:t> </a:t>
            </a:r>
            <a:r>
              <a:rPr lang="en-US" sz="2900" dirty="0" err="1"/>
              <a:t>phổ</a:t>
            </a:r>
            <a:r>
              <a:rPr lang="en-US" sz="2900" dirty="0"/>
              <a:t> </a:t>
            </a:r>
            <a:r>
              <a:rPr lang="en-US" sz="2900" dirty="0" err="1"/>
              <a:t>biến</a:t>
            </a:r>
            <a:endParaRPr lang="en-US" sz="2900" dirty="0"/>
          </a:p>
          <a:p>
            <a:pPr lvl="1"/>
            <a:r>
              <a:rPr lang="en-US" sz="2400" dirty="0">
                <a:solidFill>
                  <a:schemeClr val="tx1">
                    <a:lumMod val="85000"/>
                    <a:lumOff val="15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Apache License 2.0</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a:p>
            <a:pPr lvl="1"/>
            <a:r>
              <a:rPr lang="en-US" sz="2400" dirty="0">
                <a:solidFill>
                  <a:schemeClr val="tx1">
                    <a:lumMod val="85000"/>
                    <a:lumOff val="15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BSD 3-Clause "New" or "Revised" license</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a:p>
            <a:pPr lvl="1"/>
            <a:r>
              <a:rPr lang="en-US" sz="2400" dirty="0">
                <a:solidFill>
                  <a:schemeClr val="tx1">
                    <a:lumMod val="85000"/>
                    <a:lumOff val="15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BSD 2-Clause "Simplified" or "FreeBSD" license</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a:p>
            <a:pPr lvl="1"/>
            <a:r>
              <a:rPr lang="en-US" sz="2400" dirty="0">
                <a:solidFill>
                  <a:schemeClr val="tx1">
                    <a:lumMod val="85000"/>
                    <a:lumOff val="15000"/>
                  </a:schemeClr>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GNU General Public License (GPL)</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a:p>
            <a:pPr lvl="1"/>
            <a:r>
              <a:rPr lang="en-US" sz="2400" dirty="0">
                <a:solidFill>
                  <a:schemeClr val="tx1">
                    <a:lumMod val="85000"/>
                    <a:lumOff val="15000"/>
                  </a:schemeClr>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GNU Library or "Lesser" General Public License (LGPL)</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a:p>
            <a:pPr lvl="1"/>
            <a:r>
              <a:rPr lang="en-US" sz="2400" dirty="0">
                <a:solidFill>
                  <a:schemeClr val="tx1">
                    <a:lumMod val="85000"/>
                    <a:lumOff val="15000"/>
                  </a:schemeClr>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MIT license</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a:p>
            <a:pPr lvl="1"/>
            <a:r>
              <a:rPr lang="en-US" sz="2400" dirty="0">
                <a:solidFill>
                  <a:schemeClr val="tx1">
                    <a:lumMod val="85000"/>
                    <a:lumOff val="15000"/>
                  </a:schemeClr>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Mozilla Public License 2.0</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a:p>
            <a:pPr lvl="1"/>
            <a:r>
              <a:rPr lang="en-US" sz="2400" dirty="0">
                <a:solidFill>
                  <a:schemeClr val="tx1">
                    <a:lumMod val="85000"/>
                    <a:lumOff val="15000"/>
                  </a:schemeClr>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Common Development and Distribution License</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a:p>
            <a:pPr lvl="1"/>
            <a:r>
              <a:rPr lang="en-US" sz="2400" dirty="0">
                <a:solidFill>
                  <a:schemeClr val="tx1">
                    <a:lumMod val="85000"/>
                    <a:lumOff val="15000"/>
                  </a:schemeClr>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Eclipse Public License version 2.0</a:t>
            </a:r>
            <a:br>
              <a:rPr lang="en-US" dirty="0">
                <a:solidFill>
                  <a:schemeClr val="tx1">
                    <a:lumMod val="85000"/>
                    <a:lumOff val="15000"/>
                  </a:schemeClr>
                </a:solidFill>
              </a:rPr>
            </a:br>
            <a:endParaRPr lang="en-US" dirty="0">
              <a:solidFill>
                <a:schemeClr val="tx1">
                  <a:lumMod val="85000"/>
                  <a:lumOff val="15000"/>
                </a:schemeClr>
              </a:solidFill>
            </a:endParaRPr>
          </a:p>
        </p:txBody>
      </p:sp>
    </p:spTree>
    <p:extLst>
      <p:ext uri="{BB962C8B-B14F-4D97-AF65-F5344CB8AC3E}">
        <p14:creationId xmlns:p14="http://schemas.microsoft.com/office/powerpoint/2010/main" val="78530105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4E01E8-7861-2141-B533-C9F1E85C7B4F}"/>
              </a:ext>
            </a:extLst>
          </p:cNvPr>
          <p:cNvSpPr/>
          <p:nvPr/>
        </p:nvSpPr>
        <p:spPr>
          <a:xfrm>
            <a:off x="1294598" y="382385"/>
            <a:ext cx="9645724" cy="59542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8">
            <a:extLst>
              <a:ext uri="{FF2B5EF4-FFF2-40B4-BE49-F238E27FC236}">
                <a16:creationId xmlns:a16="http://schemas.microsoft.com/office/drawing/2014/main" id="{4D0ADC47-DB82-AB40-9529-1BBC0DA629A0}"/>
              </a:ext>
            </a:extLst>
          </p:cNvPr>
          <p:cNvSpPr>
            <a:spLocks noGrp="1"/>
          </p:cNvSpPr>
          <p:nvPr>
            <p:ph idx="1"/>
          </p:nvPr>
        </p:nvSpPr>
        <p:spPr>
          <a:xfrm>
            <a:off x="1251678" y="1059573"/>
            <a:ext cx="10178322" cy="4820019"/>
          </a:xfrm>
        </p:spPr>
        <p:txBody>
          <a:bodyPr>
            <a:normAutofit/>
          </a:bodyPr>
          <a:lstStyle/>
          <a:p>
            <a:pPr marL="12065" indent="0">
              <a:lnSpc>
                <a:spcPct val="100000"/>
              </a:lnSpc>
              <a:spcBef>
                <a:spcPts val="545"/>
              </a:spcBef>
              <a:buClr>
                <a:srgbClr val="0AD0D9"/>
              </a:buClr>
              <a:buSzPct val="93750"/>
              <a:buNone/>
              <a:tabLst>
                <a:tab pos="285750" algn="l"/>
              </a:tabLst>
            </a:pPr>
            <a:r>
              <a:rPr lang="vi-VN" sz="3600" spc="110" dirty="0">
                <a:latin typeface="Times New Roman"/>
                <a:cs typeface="Times New Roman"/>
              </a:rPr>
              <a:t>Quyền</a:t>
            </a:r>
            <a:r>
              <a:rPr lang="vi-VN" sz="3600" spc="-114" dirty="0">
                <a:latin typeface="Times New Roman"/>
                <a:cs typeface="Times New Roman"/>
              </a:rPr>
              <a:t> </a:t>
            </a:r>
            <a:r>
              <a:rPr lang="vi-VN" sz="3600" spc="150" dirty="0">
                <a:latin typeface="Times New Roman"/>
                <a:cs typeface="Times New Roman"/>
              </a:rPr>
              <a:t>sở</a:t>
            </a:r>
            <a:r>
              <a:rPr lang="vi-VN" sz="3600" dirty="0">
                <a:latin typeface="Times New Roman"/>
                <a:cs typeface="Times New Roman"/>
              </a:rPr>
              <a:t> </a:t>
            </a:r>
            <a:r>
              <a:rPr lang="vi-VN" sz="3600" spc="210" dirty="0">
                <a:latin typeface="Times New Roman"/>
                <a:cs typeface="Times New Roman"/>
              </a:rPr>
              <a:t>hữu</a:t>
            </a:r>
            <a:r>
              <a:rPr lang="vi-VN" sz="3600" spc="-60" dirty="0">
                <a:latin typeface="Times New Roman"/>
                <a:cs typeface="Times New Roman"/>
              </a:rPr>
              <a:t> </a:t>
            </a:r>
            <a:r>
              <a:rPr lang="vi-VN" sz="3600" spc="100" dirty="0">
                <a:latin typeface="Times New Roman"/>
                <a:cs typeface="Times New Roman"/>
              </a:rPr>
              <a:t>trí</a:t>
            </a:r>
            <a:r>
              <a:rPr lang="vi-VN" sz="3600" spc="-25" dirty="0">
                <a:latin typeface="Times New Roman"/>
                <a:cs typeface="Times New Roman"/>
              </a:rPr>
              <a:t> </a:t>
            </a:r>
            <a:r>
              <a:rPr lang="vi-VN" sz="3600" spc="135" dirty="0">
                <a:latin typeface="Times New Roman"/>
                <a:cs typeface="Times New Roman"/>
              </a:rPr>
              <a:t>tuệ</a:t>
            </a:r>
            <a:endParaRPr lang="vi-VN" sz="3600" dirty="0">
              <a:latin typeface="Times New Roman"/>
              <a:cs typeface="Times New Roman"/>
            </a:endParaRPr>
          </a:p>
          <a:p>
            <a:pPr marL="285115" marR="257810">
              <a:lnSpc>
                <a:spcPct val="104500"/>
              </a:lnSpc>
              <a:spcBef>
                <a:spcPts val="869"/>
              </a:spcBef>
            </a:pPr>
            <a:r>
              <a:rPr lang="vi-VN" sz="3200" dirty="0">
                <a:latin typeface="Times New Roman"/>
                <a:cs typeface="Times New Roman"/>
              </a:rPr>
              <a:t>Là</a:t>
            </a:r>
            <a:r>
              <a:rPr lang="vi-VN" sz="3200" spc="-95" dirty="0">
                <a:latin typeface="Times New Roman"/>
                <a:cs typeface="Times New Roman"/>
              </a:rPr>
              <a:t> </a:t>
            </a:r>
            <a:r>
              <a:rPr lang="vi-VN" sz="3200" spc="80" dirty="0">
                <a:latin typeface="Times New Roman"/>
                <a:cs typeface="Times New Roman"/>
              </a:rPr>
              <a:t>quyền</a:t>
            </a:r>
            <a:r>
              <a:rPr lang="vi-VN" sz="3200" spc="-45" dirty="0">
                <a:latin typeface="Times New Roman"/>
                <a:cs typeface="Times New Roman"/>
              </a:rPr>
              <a:t> </a:t>
            </a:r>
            <a:r>
              <a:rPr lang="vi-VN" sz="3200" spc="120" dirty="0">
                <a:latin typeface="Times New Roman"/>
                <a:cs typeface="Times New Roman"/>
              </a:rPr>
              <a:t>phát</a:t>
            </a:r>
            <a:r>
              <a:rPr lang="vi-VN" sz="3200" spc="-55" dirty="0">
                <a:latin typeface="Times New Roman"/>
                <a:cs typeface="Times New Roman"/>
              </a:rPr>
              <a:t> </a:t>
            </a:r>
            <a:r>
              <a:rPr lang="vi-VN" sz="3200" spc="100" dirty="0">
                <a:latin typeface="Times New Roman"/>
                <a:cs typeface="Times New Roman"/>
              </a:rPr>
              <a:t>minh,</a:t>
            </a:r>
            <a:r>
              <a:rPr lang="vi-VN" sz="3200" spc="-50" dirty="0">
                <a:latin typeface="Times New Roman"/>
                <a:cs typeface="Times New Roman"/>
              </a:rPr>
              <a:t> </a:t>
            </a:r>
            <a:r>
              <a:rPr lang="vi-VN" sz="3200" spc="80" dirty="0">
                <a:latin typeface="Times New Roman"/>
                <a:cs typeface="Times New Roman"/>
              </a:rPr>
              <a:t>quyền</a:t>
            </a:r>
            <a:r>
              <a:rPr lang="vi-VN" sz="3200" spc="-65" dirty="0">
                <a:latin typeface="Times New Roman"/>
                <a:cs typeface="Times New Roman"/>
              </a:rPr>
              <a:t> </a:t>
            </a:r>
            <a:r>
              <a:rPr lang="vi-VN" sz="3200" spc="70" dirty="0">
                <a:latin typeface="Times New Roman"/>
                <a:cs typeface="Times New Roman"/>
              </a:rPr>
              <a:t>sáng</a:t>
            </a:r>
            <a:r>
              <a:rPr lang="vi-VN" sz="3200" spc="-50" dirty="0">
                <a:latin typeface="Times New Roman"/>
                <a:cs typeface="Times New Roman"/>
              </a:rPr>
              <a:t> </a:t>
            </a:r>
            <a:r>
              <a:rPr lang="vi-VN" sz="3200" spc="85" dirty="0">
                <a:latin typeface="Times New Roman"/>
                <a:cs typeface="Times New Roman"/>
              </a:rPr>
              <a:t>chế</a:t>
            </a:r>
            <a:r>
              <a:rPr lang="vi-VN" sz="3200" spc="-90" dirty="0">
                <a:latin typeface="Times New Roman"/>
                <a:cs typeface="Times New Roman"/>
              </a:rPr>
              <a:t> </a:t>
            </a:r>
            <a:r>
              <a:rPr lang="vi-VN" sz="3200" spc="100" dirty="0">
                <a:latin typeface="Times New Roman"/>
                <a:cs typeface="Times New Roman"/>
              </a:rPr>
              <a:t>đã</a:t>
            </a:r>
            <a:r>
              <a:rPr lang="vi-VN" sz="3200" spc="-100" dirty="0">
                <a:latin typeface="Times New Roman"/>
                <a:cs typeface="Times New Roman"/>
              </a:rPr>
              <a:t> </a:t>
            </a:r>
            <a:r>
              <a:rPr lang="vi-VN" sz="3200" spc="150" dirty="0">
                <a:latin typeface="Times New Roman"/>
                <a:cs typeface="Times New Roman"/>
              </a:rPr>
              <a:t>được</a:t>
            </a:r>
            <a:r>
              <a:rPr lang="vi-VN" sz="3200" spc="-95" dirty="0">
                <a:latin typeface="Times New Roman"/>
                <a:cs typeface="Times New Roman"/>
              </a:rPr>
              <a:t> </a:t>
            </a:r>
            <a:r>
              <a:rPr lang="vi-VN" sz="3200" spc="95" dirty="0">
                <a:latin typeface="Times New Roman"/>
                <a:cs typeface="Times New Roman"/>
              </a:rPr>
              <a:t>đăng</a:t>
            </a:r>
            <a:r>
              <a:rPr lang="vi-VN" sz="3200" spc="-5" dirty="0">
                <a:latin typeface="Times New Roman"/>
                <a:cs typeface="Times New Roman"/>
              </a:rPr>
              <a:t> </a:t>
            </a:r>
            <a:r>
              <a:rPr lang="vi-VN" sz="3200" spc="15" dirty="0">
                <a:latin typeface="Times New Roman"/>
                <a:cs typeface="Times New Roman"/>
              </a:rPr>
              <a:t>ký</a:t>
            </a:r>
            <a:r>
              <a:rPr lang="vi-VN" sz="3200" spc="-50" dirty="0">
                <a:latin typeface="Times New Roman"/>
                <a:cs typeface="Times New Roman"/>
              </a:rPr>
              <a:t> </a:t>
            </a:r>
            <a:r>
              <a:rPr lang="vi-VN" sz="3200" spc="85" dirty="0">
                <a:latin typeface="Times New Roman"/>
                <a:cs typeface="Times New Roman"/>
              </a:rPr>
              <a:t>bảo</a:t>
            </a:r>
            <a:r>
              <a:rPr lang="vi-VN" sz="3200" spc="-55" dirty="0">
                <a:latin typeface="Times New Roman"/>
                <a:cs typeface="Times New Roman"/>
              </a:rPr>
              <a:t> </a:t>
            </a:r>
            <a:r>
              <a:rPr lang="vi-VN" sz="3200" spc="65" dirty="0">
                <a:latin typeface="Times New Roman"/>
                <a:cs typeface="Times New Roman"/>
              </a:rPr>
              <a:t>hộ,</a:t>
            </a:r>
            <a:r>
              <a:rPr lang="vi-VN" sz="3200" spc="-25" dirty="0">
                <a:latin typeface="Times New Roman"/>
                <a:cs typeface="Times New Roman"/>
              </a:rPr>
              <a:t> </a:t>
            </a:r>
            <a:r>
              <a:rPr lang="vi-VN" sz="3200" spc="95" dirty="0">
                <a:latin typeface="Times New Roman"/>
                <a:cs typeface="Times New Roman"/>
              </a:rPr>
              <a:t>trong</a:t>
            </a:r>
            <a:r>
              <a:rPr lang="vi-VN" sz="3200" spc="-90" dirty="0">
                <a:latin typeface="Times New Roman"/>
                <a:cs typeface="Times New Roman"/>
              </a:rPr>
              <a:t> </a:t>
            </a:r>
            <a:r>
              <a:rPr lang="vi-VN" sz="3200" spc="105" dirty="0">
                <a:latin typeface="Times New Roman"/>
                <a:cs typeface="Times New Roman"/>
              </a:rPr>
              <a:t>đó</a:t>
            </a:r>
            <a:r>
              <a:rPr lang="vi-VN" sz="3200" spc="-100" dirty="0">
                <a:latin typeface="Times New Roman"/>
                <a:cs typeface="Times New Roman"/>
              </a:rPr>
              <a:t> </a:t>
            </a:r>
            <a:r>
              <a:rPr lang="vi-VN" sz="3200" spc="40" dirty="0">
                <a:latin typeface="Times New Roman"/>
                <a:cs typeface="Times New Roman"/>
              </a:rPr>
              <a:t>có</a:t>
            </a:r>
            <a:r>
              <a:rPr lang="vi-VN" sz="3200" spc="-85" dirty="0">
                <a:latin typeface="Times New Roman"/>
                <a:cs typeface="Times New Roman"/>
              </a:rPr>
              <a:t> </a:t>
            </a:r>
            <a:r>
              <a:rPr lang="vi-VN" sz="3200" spc="120" dirty="0">
                <a:latin typeface="Times New Roman"/>
                <a:cs typeface="Times New Roman"/>
              </a:rPr>
              <a:t>phát  </a:t>
            </a:r>
            <a:r>
              <a:rPr lang="vi-VN" sz="3200" spc="125" dirty="0">
                <a:latin typeface="Times New Roman"/>
                <a:cs typeface="Times New Roman"/>
              </a:rPr>
              <a:t>minh</a:t>
            </a:r>
            <a:r>
              <a:rPr lang="vi-VN" sz="3200" spc="-100" dirty="0">
                <a:latin typeface="Times New Roman"/>
                <a:cs typeface="Times New Roman"/>
              </a:rPr>
              <a:t> </a:t>
            </a:r>
            <a:r>
              <a:rPr lang="vi-VN" sz="3200" spc="10" dirty="0">
                <a:latin typeface="Times New Roman"/>
                <a:cs typeface="Times New Roman"/>
              </a:rPr>
              <a:t>và</a:t>
            </a:r>
            <a:r>
              <a:rPr lang="vi-VN" sz="3200" spc="-95" dirty="0">
                <a:latin typeface="Times New Roman"/>
                <a:cs typeface="Times New Roman"/>
              </a:rPr>
              <a:t> </a:t>
            </a:r>
            <a:r>
              <a:rPr lang="vi-VN" sz="3200" spc="70" dirty="0">
                <a:latin typeface="Times New Roman"/>
                <a:cs typeface="Times New Roman"/>
              </a:rPr>
              <a:t>sáng</a:t>
            </a:r>
            <a:r>
              <a:rPr lang="vi-VN" sz="3200" spc="-55" dirty="0">
                <a:latin typeface="Times New Roman"/>
                <a:cs typeface="Times New Roman"/>
              </a:rPr>
              <a:t> </a:t>
            </a:r>
            <a:r>
              <a:rPr lang="vi-VN" sz="3200" spc="85" dirty="0">
                <a:latin typeface="Times New Roman"/>
                <a:cs typeface="Times New Roman"/>
              </a:rPr>
              <a:t>chế</a:t>
            </a:r>
            <a:r>
              <a:rPr lang="vi-VN" sz="3200" spc="-105" dirty="0">
                <a:latin typeface="Times New Roman"/>
                <a:cs typeface="Times New Roman"/>
              </a:rPr>
              <a:t> </a:t>
            </a:r>
            <a:r>
              <a:rPr lang="vi-VN" sz="3200" spc="45" dirty="0">
                <a:latin typeface="Times New Roman"/>
                <a:cs typeface="Times New Roman"/>
              </a:rPr>
              <a:t>các</a:t>
            </a:r>
            <a:r>
              <a:rPr lang="vi-VN" sz="3200" spc="-70" dirty="0">
                <a:latin typeface="Times New Roman"/>
                <a:cs typeface="Times New Roman"/>
              </a:rPr>
              <a:t> </a:t>
            </a:r>
            <a:r>
              <a:rPr lang="vi-VN" sz="3200" spc="125" dirty="0">
                <a:latin typeface="Times New Roman"/>
                <a:cs typeface="Times New Roman"/>
              </a:rPr>
              <a:t>phần</a:t>
            </a:r>
            <a:r>
              <a:rPr lang="vi-VN" sz="3200" spc="-25" dirty="0">
                <a:latin typeface="Times New Roman"/>
                <a:cs typeface="Times New Roman"/>
              </a:rPr>
              <a:t> </a:t>
            </a:r>
            <a:r>
              <a:rPr lang="vi-VN" sz="3200" spc="135" dirty="0">
                <a:latin typeface="Times New Roman"/>
                <a:cs typeface="Times New Roman"/>
              </a:rPr>
              <a:t>mềm</a:t>
            </a:r>
          </a:p>
          <a:p>
            <a:pPr marL="12065" indent="0">
              <a:lnSpc>
                <a:spcPct val="100000"/>
              </a:lnSpc>
              <a:spcBef>
                <a:spcPts val="550"/>
              </a:spcBef>
              <a:buClr>
                <a:srgbClr val="0AD0D9"/>
              </a:buClr>
              <a:buSzPct val="93750"/>
              <a:buNone/>
              <a:tabLst>
                <a:tab pos="285750" algn="l"/>
              </a:tabLst>
            </a:pPr>
            <a:r>
              <a:rPr lang="vi-VN" sz="3600" spc="90" dirty="0">
                <a:latin typeface="Times New Roman"/>
                <a:cs typeface="Times New Roman"/>
              </a:rPr>
              <a:t>Đóng </a:t>
            </a:r>
            <a:r>
              <a:rPr lang="vi-VN" sz="3600" spc="20" dirty="0">
                <a:latin typeface="Times New Roman"/>
                <a:cs typeface="Times New Roman"/>
              </a:rPr>
              <a:t>gói</a:t>
            </a:r>
            <a:r>
              <a:rPr lang="vi-VN" sz="3600" spc="-140" dirty="0">
                <a:latin typeface="Times New Roman"/>
                <a:cs typeface="Times New Roman"/>
              </a:rPr>
              <a:t> </a:t>
            </a:r>
            <a:r>
              <a:rPr lang="vi-VN" sz="3600" spc="60" dirty="0">
                <a:latin typeface="Times New Roman"/>
                <a:cs typeface="Times New Roman"/>
              </a:rPr>
              <a:t>(Package)</a:t>
            </a:r>
            <a:endParaRPr lang="vi-VN" sz="3600" dirty="0">
              <a:latin typeface="Times New Roman"/>
              <a:cs typeface="Times New Roman"/>
            </a:endParaRPr>
          </a:p>
          <a:p>
            <a:pPr marL="285115" marR="491490">
              <a:lnSpc>
                <a:spcPct val="104500"/>
              </a:lnSpc>
              <a:spcBef>
                <a:spcPts val="869"/>
              </a:spcBef>
            </a:pPr>
            <a:r>
              <a:rPr lang="vi-VN" sz="3200" dirty="0">
                <a:latin typeface="Times New Roman"/>
                <a:cs typeface="Times New Roman"/>
              </a:rPr>
              <a:t>Là</a:t>
            </a:r>
            <a:r>
              <a:rPr lang="vi-VN" sz="3200" spc="-95" dirty="0">
                <a:latin typeface="Times New Roman"/>
                <a:cs typeface="Times New Roman"/>
              </a:rPr>
              <a:t> </a:t>
            </a:r>
            <a:r>
              <a:rPr lang="vi-VN" sz="3200" spc="100" dirty="0">
                <a:latin typeface="Times New Roman"/>
                <a:cs typeface="Times New Roman"/>
              </a:rPr>
              <a:t>quá</a:t>
            </a:r>
            <a:r>
              <a:rPr lang="vi-VN" sz="3200" spc="-70" dirty="0">
                <a:latin typeface="Times New Roman"/>
                <a:cs typeface="Times New Roman"/>
              </a:rPr>
              <a:t> </a:t>
            </a:r>
            <a:r>
              <a:rPr lang="vi-VN" sz="3200" spc="110" dirty="0">
                <a:latin typeface="Times New Roman"/>
                <a:cs typeface="Times New Roman"/>
              </a:rPr>
              <a:t>trình</a:t>
            </a:r>
            <a:r>
              <a:rPr lang="vi-VN" sz="3200" spc="-65" dirty="0">
                <a:latin typeface="Times New Roman"/>
                <a:cs typeface="Times New Roman"/>
              </a:rPr>
              <a:t> </a:t>
            </a:r>
            <a:r>
              <a:rPr lang="vi-VN" sz="3200" spc="140" dirty="0">
                <a:latin typeface="Times New Roman"/>
                <a:cs typeface="Times New Roman"/>
              </a:rPr>
              <a:t>thực</a:t>
            </a:r>
            <a:r>
              <a:rPr lang="vi-VN" sz="3200" spc="-45" dirty="0">
                <a:latin typeface="Times New Roman"/>
                <a:cs typeface="Times New Roman"/>
              </a:rPr>
              <a:t> </a:t>
            </a:r>
            <a:r>
              <a:rPr lang="vi-VN" sz="3200" spc="100" dirty="0">
                <a:latin typeface="Times New Roman"/>
                <a:cs typeface="Times New Roman"/>
              </a:rPr>
              <a:t>hiện</a:t>
            </a:r>
            <a:r>
              <a:rPr lang="vi-VN" sz="3200" spc="-30" dirty="0">
                <a:latin typeface="Times New Roman"/>
                <a:cs typeface="Times New Roman"/>
              </a:rPr>
              <a:t> </a:t>
            </a:r>
            <a:r>
              <a:rPr lang="vi-VN" sz="3200" spc="-70" dirty="0">
                <a:latin typeface="Times New Roman"/>
                <a:cs typeface="Times New Roman"/>
              </a:rPr>
              <a:t>“gói”</a:t>
            </a:r>
            <a:r>
              <a:rPr lang="vi-VN" sz="3200" spc="-85" dirty="0">
                <a:latin typeface="Times New Roman"/>
                <a:cs typeface="Times New Roman"/>
              </a:rPr>
              <a:t> </a:t>
            </a:r>
            <a:r>
              <a:rPr lang="vi-VN" sz="3200" spc="45" dirty="0">
                <a:latin typeface="Times New Roman"/>
                <a:cs typeface="Times New Roman"/>
              </a:rPr>
              <a:t>các</a:t>
            </a:r>
            <a:r>
              <a:rPr lang="vi-VN" sz="3200" spc="-65" dirty="0">
                <a:latin typeface="Times New Roman"/>
                <a:cs typeface="Times New Roman"/>
              </a:rPr>
              <a:t> </a:t>
            </a:r>
            <a:r>
              <a:rPr lang="vi-VN" sz="3200" spc="130" dirty="0">
                <a:latin typeface="Times New Roman"/>
                <a:cs typeface="Times New Roman"/>
              </a:rPr>
              <a:t>ứng</a:t>
            </a:r>
            <a:r>
              <a:rPr lang="vi-VN" sz="3200" spc="-55" dirty="0">
                <a:latin typeface="Times New Roman"/>
                <a:cs typeface="Times New Roman"/>
              </a:rPr>
              <a:t> </a:t>
            </a:r>
            <a:r>
              <a:rPr lang="vi-VN" sz="3200" spc="110" dirty="0">
                <a:latin typeface="Times New Roman"/>
                <a:cs typeface="Times New Roman"/>
              </a:rPr>
              <a:t>dụng</a:t>
            </a:r>
            <a:r>
              <a:rPr lang="vi-VN" sz="3200" spc="-30" dirty="0">
                <a:latin typeface="Times New Roman"/>
                <a:cs typeface="Times New Roman"/>
              </a:rPr>
              <a:t> </a:t>
            </a:r>
            <a:r>
              <a:rPr lang="vi-VN" sz="3200" spc="135" dirty="0">
                <a:latin typeface="Times New Roman"/>
                <a:cs typeface="Times New Roman"/>
              </a:rPr>
              <a:t>thành</a:t>
            </a:r>
            <a:r>
              <a:rPr lang="vi-VN" sz="3200" spc="-40" dirty="0">
                <a:latin typeface="Times New Roman"/>
                <a:cs typeface="Times New Roman"/>
              </a:rPr>
              <a:t> </a:t>
            </a:r>
            <a:r>
              <a:rPr lang="vi-VN" sz="3200" spc="10" dirty="0">
                <a:latin typeface="Times New Roman"/>
                <a:cs typeface="Times New Roman"/>
              </a:rPr>
              <a:t>“một”</a:t>
            </a:r>
            <a:r>
              <a:rPr lang="vi-VN" sz="3200" spc="-15" dirty="0">
                <a:latin typeface="Times New Roman"/>
                <a:cs typeface="Times New Roman"/>
              </a:rPr>
              <a:t> </a:t>
            </a:r>
            <a:r>
              <a:rPr lang="vi-VN" sz="3200" spc="-25" dirty="0">
                <a:latin typeface="Times New Roman"/>
                <a:cs typeface="Times New Roman"/>
              </a:rPr>
              <a:t>=&gt;</a:t>
            </a:r>
            <a:r>
              <a:rPr lang="vi-VN" sz="3200" spc="-60" dirty="0">
                <a:latin typeface="Times New Roman"/>
                <a:cs typeface="Times New Roman"/>
              </a:rPr>
              <a:t> </a:t>
            </a:r>
            <a:r>
              <a:rPr lang="vi-VN" sz="3200" spc="150" dirty="0">
                <a:latin typeface="Times New Roman"/>
                <a:cs typeface="Times New Roman"/>
              </a:rPr>
              <a:t>được</a:t>
            </a:r>
            <a:r>
              <a:rPr lang="vi-VN" sz="3200" spc="-45" dirty="0">
                <a:latin typeface="Times New Roman"/>
                <a:cs typeface="Times New Roman"/>
              </a:rPr>
              <a:t> </a:t>
            </a:r>
            <a:r>
              <a:rPr lang="vi-VN" sz="3200" spc="85" dirty="0">
                <a:latin typeface="Times New Roman"/>
                <a:cs typeface="Times New Roman"/>
              </a:rPr>
              <a:t>biên</a:t>
            </a:r>
            <a:r>
              <a:rPr lang="vi-VN" sz="3200" spc="-80" dirty="0">
                <a:latin typeface="Times New Roman"/>
                <a:cs typeface="Times New Roman"/>
              </a:rPr>
              <a:t> </a:t>
            </a:r>
            <a:r>
              <a:rPr lang="vi-VN" sz="3200" spc="80" dirty="0">
                <a:latin typeface="Times New Roman"/>
                <a:cs typeface="Times New Roman"/>
              </a:rPr>
              <a:t>dịch</a:t>
            </a:r>
            <a:r>
              <a:rPr lang="vi-VN" sz="3200" spc="-75" dirty="0">
                <a:latin typeface="Times New Roman"/>
                <a:cs typeface="Times New Roman"/>
              </a:rPr>
              <a:t> </a:t>
            </a:r>
            <a:r>
              <a:rPr lang="vi-VN" sz="3200" spc="95" dirty="0">
                <a:latin typeface="Times New Roman"/>
                <a:cs typeface="Times New Roman"/>
              </a:rPr>
              <a:t>để  </a:t>
            </a:r>
            <a:r>
              <a:rPr lang="vi-VN" sz="3200" spc="125" dirty="0">
                <a:latin typeface="Times New Roman"/>
                <a:cs typeface="Times New Roman"/>
              </a:rPr>
              <a:t>người</a:t>
            </a:r>
            <a:r>
              <a:rPr lang="vi-VN" sz="3200" spc="-65" dirty="0">
                <a:latin typeface="Times New Roman"/>
                <a:cs typeface="Times New Roman"/>
              </a:rPr>
              <a:t> </a:t>
            </a:r>
            <a:r>
              <a:rPr lang="vi-VN" sz="3200" spc="110" dirty="0">
                <a:latin typeface="Times New Roman"/>
                <a:cs typeface="Times New Roman"/>
              </a:rPr>
              <a:t>dùng</a:t>
            </a:r>
            <a:r>
              <a:rPr lang="vi-VN" sz="3200" spc="-55" dirty="0">
                <a:latin typeface="Times New Roman"/>
                <a:cs typeface="Times New Roman"/>
              </a:rPr>
              <a:t> </a:t>
            </a:r>
            <a:r>
              <a:rPr lang="vi-VN" sz="3200" spc="40" dirty="0">
                <a:latin typeface="Times New Roman"/>
                <a:cs typeface="Times New Roman"/>
              </a:rPr>
              <a:t>có</a:t>
            </a:r>
            <a:r>
              <a:rPr lang="vi-VN" sz="3200" spc="-85" dirty="0">
                <a:latin typeface="Times New Roman"/>
                <a:cs typeface="Times New Roman"/>
              </a:rPr>
              <a:t> </a:t>
            </a:r>
            <a:r>
              <a:rPr lang="vi-VN" sz="3200" spc="125" dirty="0">
                <a:latin typeface="Times New Roman"/>
                <a:cs typeface="Times New Roman"/>
              </a:rPr>
              <a:t>thể</a:t>
            </a:r>
            <a:r>
              <a:rPr lang="vi-VN" sz="3200" spc="-105" dirty="0">
                <a:latin typeface="Times New Roman"/>
                <a:cs typeface="Times New Roman"/>
              </a:rPr>
              <a:t> </a:t>
            </a:r>
            <a:r>
              <a:rPr lang="vi-VN" sz="3200" spc="45" dirty="0">
                <a:latin typeface="Times New Roman"/>
                <a:cs typeface="Times New Roman"/>
              </a:rPr>
              <a:t>chạy</a:t>
            </a:r>
            <a:r>
              <a:rPr lang="vi-VN" sz="3200" spc="-85" dirty="0">
                <a:latin typeface="Times New Roman"/>
                <a:cs typeface="Times New Roman"/>
              </a:rPr>
              <a:t> </a:t>
            </a:r>
            <a:r>
              <a:rPr lang="vi-VN" sz="3200" spc="130" dirty="0">
                <a:latin typeface="Times New Roman"/>
                <a:cs typeface="Times New Roman"/>
              </a:rPr>
              <a:t>ứng</a:t>
            </a:r>
            <a:r>
              <a:rPr lang="vi-VN" sz="3200" spc="-40" dirty="0">
                <a:latin typeface="Times New Roman"/>
                <a:cs typeface="Times New Roman"/>
              </a:rPr>
              <a:t> </a:t>
            </a:r>
            <a:r>
              <a:rPr lang="vi-VN" sz="3200" spc="110" dirty="0">
                <a:latin typeface="Times New Roman"/>
                <a:cs typeface="Times New Roman"/>
              </a:rPr>
              <a:t>dụng</a:t>
            </a:r>
            <a:r>
              <a:rPr lang="vi-VN" sz="3200" spc="-70" dirty="0">
                <a:latin typeface="Times New Roman"/>
                <a:cs typeface="Times New Roman"/>
              </a:rPr>
              <a:t> </a:t>
            </a:r>
            <a:r>
              <a:rPr lang="vi-VN" sz="3200" spc="105" dirty="0">
                <a:latin typeface="Times New Roman"/>
                <a:cs typeface="Times New Roman"/>
              </a:rPr>
              <a:t>đó</a:t>
            </a:r>
            <a:r>
              <a:rPr lang="vi-VN" sz="3200" spc="-80" dirty="0">
                <a:latin typeface="Times New Roman"/>
                <a:cs typeface="Times New Roman"/>
              </a:rPr>
              <a:t> </a:t>
            </a:r>
            <a:r>
              <a:rPr lang="vi-VN" sz="3200" spc="114" dirty="0">
                <a:latin typeface="Times New Roman"/>
                <a:cs typeface="Times New Roman"/>
              </a:rPr>
              <a:t>trên</a:t>
            </a:r>
            <a:r>
              <a:rPr lang="vi-VN" sz="3200" spc="-50" dirty="0">
                <a:latin typeface="Times New Roman"/>
                <a:cs typeface="Times New Roman"/>
              </a:rPr>
              <a:t> </a:t>
            </a:r>
            <a:r>
              <a:rPr lang="vi-VN" sz="3200" spc="114" dirty="0">
                <a:latin typeface="Times New Roman"/>
                <a:cs typeface="Times New Roman"/>
              </a:rPr>
              <a:t>hê</a:t>
            </a:r>
            <a:r>
              <a:rPr lang="vi-VN" sz="3200" spc="-90" dirty="0">
                <a:latin typeface="Times New Roman"/>
                <a:cs typeface="Times New Roman"/>
              </a:rPr>
              <a:t> </a:t>
            </a:r>
            <a:r>
              <a:rPr lang="vi-VN" sz="3200" spc="110" dirty="0">
                <a:latin typeface="Times New Roman"/>
                <a:cs typeface="Times New Roman"/>
              </a:rPr>
              <a:t>đều</a:t>
            </a:r>
            <a:r>
              <a:rPr lang="vi-VN" sz="3200" spc="-30" dirty="0">
                <a:latin typeface="Times New Roman"/>
                <a:cs typeface="Times New Roman"/>
              </a:rPr>
              <a:t> </a:t>
            </a:r>
            <a:r>
              <a:rPr lang="vi-VN" sz="3200" spc="140" dirty="0">
                <a:latin typeface="Times New Roman"/>
                <a:cs typeface="Times New Roman"/>
              </a:rPr>
              <a:t>hành</a:t>
            </a:r>
            <a:r>
              <a:rPr lang="vi-VN" sz="3200" spc="-30" dirty="0">
                <a:latin typeface="Times New Roman"/>
                <a:cs typeface="Times New Roman"/>
              </a:rPr>
              <a:t> </a:t>
            </a:r>
            <a:r>
              <a:rPr lang="vi-VN" sz="3200" spc="65" dirty="0">
                <a:latin typeface="Times New Roman"/>
                <a:cs typeface="Times New Roman"/>
              </a:rPr>
              <a:t>(Linux/</a:t>
            </a:r>
            <a:r>
              <a:rPr lang="vi-VN" sz="3200" spc="-50" dirty="0">
                <a:latin typeface="Times New Roman"/>
                <a:cs typeface="Times New Roman"/>
              </a:rPr>
              <a:t> </a:t>
            </a:r>
            <a:r>
              <a:rPr lang="vi-VN" sz="3200" dirty="0">
                <a:latin typeface="Times New Roman"/>
                <a:cs typeface="Times New Roman"/>
              </a:rPr>
              <a:t>Windows…)</a:t>
            </a:r>
          </a:p>
          <a:p>
            <a:pPr marL="285115" marR="257810">
              <a:lnSpc>
                <a:spcPct val="104500"/>
              </a:lnSpc>
              <a:spcBef>
                <a:spcPts val="869"/>
              </a:spcBef>
            </a:pPr>
            <a:endParaRPr lang="vi-VN" sz="3200" dirty="0">
              <a:latin typeface="Times New Roman"/>
              <a:cs typeface="Times New Roman"/>
            </a:endParaRPr>
          </a:p>
        </p:txBody>
      </p:sp>
      <p:sp>
        <p:nvSpPr>
          <p:cNvPr id="10" name="TextBox 9">
            <a:extLst>
              <a:ext uri="{FF2B5EF4-FFF2-40B4-BE49-F238E27FC236}">
                <a16:creationId xmlns:a16="http://schemas.microsoft.com/office/drawing/2014/main" id="{4F3678FA-DDD5-3F48-8446-6C88906CF700}"/>
              </a:ext>
            </a:extLst>
          </p:cNvPr>
          <p:cNvSpPr txBox="1"/>
          <p:nvPr/>
        </p:nvSpPr>
        <p:spPr>
          <a:xfrm>
            <a:off x="1251678" y="382385"/>
            <a:ext cx="9355013" cy="6631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dirty="0" err="1"/>
              <a:t>Mở</a:t>
            </a:r>
            <a:r>
              <a:rPr lang="en-US" sz="2300" dirty="0"/>
              <a:t> </a:t>
            </a:r>
            <a:r>
              <a:rPr lang="en-US" sz="2300" dirty="0" err="1"/>
              <a:t>rộng</a:t>
            </a:r>
            <a:r>
              <a:rPr lang="en-US" sz="2300" dirty="0"/>
              <a:t>:</a:t>
            </a:r>
            <a:endParaRPr lang="en-US" sz="2300" kern="1200" dirty="0"/>
          </a:p>
        </p:txBody>
      </p:sp>
    </p:spTree>
    <p:extLst>
      <p:ext uri="{BB962C8B-B14F-4D97-AF65-F5344CB8AC3E}">
        <p14:creationId xmlns:p14="http://schemas.microsoft.com/office/powerpoint/2010/main" val="26025337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6458E9-583B-A74E-AAE1-868C54261785}"/>
              </a:ext>
            </a:extLst>
          </p:cNvPr>
          <p:cNvSpPr>
            <a:spLocks noGrp="1"/>
          </p:cNvSpPr>
          <p:nvPr>
            <p:ph idx="1"/>
          </p:nvPr>
        </p:nvSpPr>
        <p:spPr>
          <a:xfrm>
            <a:off x="1251678" y="926640"/>
            <a:ext cx="10178322" cy="3769345"/>
          </a:xfrm>
        </p:spPr>
        <p:txBody>
          <a:bodyPr>
            <a:noAutofit/>
          </a:bodyPr>
          <a:lstStyle/>
          <a:p>
            <a:r>
              <a:rPr lang="vi-VN" dirty="0">
                <a:latin typeface="Calibri" panose="020F0502020204030204" pitchFamily="34" charset="0"/>
                <a:cs typeface="Calibri" panose="020F0502020204030204" pitchFamily="34" charset="0"/>
              </a:rPr>
              <a:t>Phần mềm độc quyền là phần mềm </a:t>
            </a:r>
            <a:r>
              <a:rPr lang="vi-VN" b="1" dirty="0">
                <a:latin typeface="Calibri" panose="020F0502020204030204" pitchFamily="34" charset="0"/>
                <a:cs typeface="Calibri" panose="020F0502020204030204" pitchFamily="34" charset="0"/>
              </a:rPr>
              <a:t>giới hạn hoặc cấm sao chép, phân phối và / hoặc sửa đổi</a:t>
            </a:r>
            <a:r>
              <a:rPr lang="vi-VN" dirty="0">
                <a:latin typeface="Calibri" panose="020F0502020204030204" pitchFamily="34" charset="0"/>
                <a:cs typeface="Calibri" panose="020F0502020204030204" pitchFamily="34" charset="0"/>
              </a:rPr>
              <a:t> . Quyền thực hiện các nhiệm vụ này được </a:t>
            </a:r>
            <a:r>
              <a:rPr lang="vi-VN" b="1" dirty="0">
                <a:latin typeface="Calibri" panose="020F0502020204030204" pitchFamily="34" charset="0"/>
                <a:cs typeface="Calibri" panose="020F0502020204030204" pitchFamily="34" charset="0"/>
              </a:rPr>
              <a:t>tổ chức</a:t>
            </a:r>
            <a:r>
              <a:rPr lang="vi-VN" dirty="0">
                <a:latin typeface="Calibri" panose="020F0502020204030204" pitchFamily="34" charset="0"/>
                <a:cs typeface="Calibri" panose="020F0502020204030204" pitchFamily="34" charset="0"/>
              </a:rPr>
              <a:t> bởi người hợp pháp hoặc người sở hữu phần mềm và người có bản quyền tương ứng.</a:t>
            </a:r>
          </a:p>
          <a:p>
            <a:r>
              <a:rPr lang="vi-VN" dirty="0">
                <a:latin typeface="Calibri" panose="020F0502020204030204" pitchFamily="34" charset="0"/>
                <a:cs typeface="Calibri" panose="020F0502020204030204" pitchFamily="34" charset="0"/>
              </a:rPr>
              <a:t>Phần mềm thương mại:  Giấy phép sử dụng của phần mềm thương mại chỉ cho phép người sử dụng khai thác phần mềmn theo những ràng buộc đã ghi rõ trong giấy phép. Chẳng hạn như không cho phép người sử dụng cài đặt phần mềm trên nhiều máy khác nhau. Bản quyền loại này rất bị hạn chế. Trong trường hợp có những lỗi phần mềm được phát hiện hay một số chức năng hoạt động không tốt thì người sử dụng không còn cách nào khác hơn là phải chờ cho đến khi chủ sở hữu phần mềm sửa đổi chúng. Các nhà sản xuất phần mềm đôi khi không sẵn lòng làm việc đó hoặc thực hiện chúng với thời gian rất lâu hay đôi khi người sử dụng phải trả thêm tiền cho các bản cập nhật. Người sử dụng không có một phương tiện nào để thúc đẩy tiến trình cập nhật và sửa chữa lỗi của các phần mềm thương mại.</a:t>
            </a:r>
          </a:p>
          <a:p>
            <a:r>
              <a:rPr lang="vi-VN" dirty="0">
                <a:latin typeface="Calibri" panose="020F0502020204030204" pitchFamily="34" charset="0"/>
                <a:cs typeface="Calibri" panose="020F0502020204030204" pitchFamily="34" charset="0"/>
              </a:rPr>
              <a:t>Là các phần mềm có chủ sở hữu. Được phân phối một cách tự do. Phần mềm miễn phí không đòi hỏi tiền bản quyền sử dụng phần mềm. Phần mềm trả một phần thì sau một khoản thời gian đã định người sử dụng phải trả tiền nếu như muốn được phép sử dụng tiếp. Cả hai loại phần mềm này đều không cho phép người sử dụng truy cập vào mã nguồn của phần mềm.</a:t>
            </a:r>
          </a:p>
        </p:txBody>
      </p:sp>
      <p:grpSp>
        <p:nvGrpSpPr>
          <p:cNvPr id="4" name="Group 3">
            <a:extLst>
              <a:ext uri="{FF2B5EF4-FFF2-40B4-BE49-F238E27FC236}">
                <a16:creationId xmlns:a16="http://schemas.microsoft.com/office/drawing/2014/main" id="{57A0A19E-0C7C-AB49-B59C-2DF4B97E639D}"/>
              </a:ext>
            </a:extLst>
          </p:cNvPr>
          <p:cNvGrpSpPr/>
          <p:nvPr/>
        </p:nvGrpSpPr>
        <p:grpSpPr>
          <a:xfrm>
            <a:off x="1251678" y="263472"/>
            <a:ext cx="9355013" cy="663168"/>
            <a:chOff x="456594" y="302639"/>
            <a:chExt cx="9654953" cy="605666"/>
          </a:xfrm>
        </p:grpSpPr>
        <p:sp>
          <p:nvSpPr>
            <p:cNvPr id="5" name="Rectangle 4">
              <a:extLst>
                <a:ext uri="{FF2B5EF4-FFF2-40B4-BE49-F238E27FC236}">
                  <a16:creationId xmlns:a16="http://schemas.microsoft.com/office/drawing/2014/main" id="{5408F4B9-1F04-6E4E-8C73-0E82501482C0}"/>
                </a:ext>
              </a:extLst>
            </p:cNvPr>
            <p:cNvSpPr/>
            <p:nvPr/>
          </p:nvSpPr>
          <p:spPr>
            <a:xfrm>
              <a:off x="456594" y="302639"/>
              <a:ext cx="9654953" cy="605666"/>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AB4D7EE3-52E6-3A42-A55D-E6D4E9E4C26D}"/>
                </a:ext>
              </a:extLst>
            </p:cNvPr>
            <p:cNvSpPr txBox="1"/>
            <p:nvPr/>
          </p:nvSpPr>
          <p:spPr>
            <a:xfrm>
              <a:off x="456594" y="302639"/>
              <a:ext cx="9654953" cy="6056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8074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dirty="0" err="1"/>
                <a:t>Mở</a:t>
              </a:r>
              <a:r>
                <a:rPr lang="en-US" sz="2300" dirty="0"/>
                <a:t> </a:t>
              </a:r>
              <a:r>
                <a:rPr lang="en-US" sz="2300" dirty="0" err="1"/>
                <a:t>rộng</a:t>
              </a:r>
              <a:r>
                <a:rPr lang="en-US" sz="2300" dirty="0"/>
                <a:t>:</a:t>
              </a:r>
              <a:endParaRPr lang="en-US" sz="2300" kern="1200" dirty="0"/>
            </a:p>
          </p:txBody>
        </p:sp>
      </p:grpSp>
    </p:spTree>
    <p:extLst>
      <p:ext uri="{BB962C8B-B14F-4D97-AF65-F5344CB8AC3E}">
        <p14:creationId xmlns:p14="http://schemas.microsoft.com/office/powerpoint/2010/main" val="9990594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51E7-3F31-7F41-AFA3-242AA6C5082B}"/>
              </a:ext>
            </a:extLst>
          </p:cNvPr>
          <p:cNvSpPr>
            <a:spLocks noGrp="1"/>
          </p:cNvSpPr>
          <p:nvPr>
            <p:ph type="title"/>
          </p:nvPr>
        </p:nvSpPr>
        <p:spPr>
          <a:xfrm>
            <a:off x="2946786" y="5384154"/>
            <a:ext cx="6714451" cy="392530"/>
          </a:xfrm>
        </p:spPr>
        <p:txBody>
          <a:bodyPr>
            <a:normAutofit/>
          </a:bodyPr>
          <a:lstStyle/>
          <a:p>
            <a:r>
              <a:rPr lang="en-US" sz="2000" dirty="0">
                <a:latin typeface="Calibri" panose="020F0502020204030204" pitchFamily="34" charset="0"/>
                <a:cs typeface="Calibri" panose="020F0502020204030204" pitchFamily="34" charset="0"/>
              </a:rPr>
              <a:t>So </a:t>
            </a:r>
            <a:r>
              <a:rPr lang="en-US" sz="2000" dirty="0" err="1">
                <a:latin typeface="Calibri" panose="020F0502020204030204" pitchFamily="34" charset="0"/>
                <a:cs typeface="Calibri" panose="020F0502020204030204" pitchFamily="34" charset="0"/>
              </a:rPr>
              <a:t>Sánh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các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khả</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năng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của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các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loại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phần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mềm</a:t>
            </a:r>
            <a:endParaRPr lang="en-US" sz="2000"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99AEDF0F-C8B4-C243-8681-501FA230F097}"/>
              </a:ext>
            </a:extLst>
          </p:cNvPr>
          <p:cNvPicPr>
            <a:picLocks noGrp="1" noChangeAspect="1"/>
          </p:cNvPicPr>
          <p:nvPr>
            <p:ph idx="1"/>
          </p:nvPr>
        </p:nvPicPr>
        <p:blipFill>
          <a:blip r:embed="rId2"/>
          <a:stretch>
            <a:fillRect/>
          </a:stretch>
        </p:blipFill>
        <p:spPr>
          <a:xfrm>
            <a:off x="2079042" y="850574"/>
            <a:ext cx="8033915" cy="4347601"/>
          </a:xfrm>
        </p:spPr>
      </p:pic>
    </p:spTree>
    <p:extLst>
      <p:ext uri="{BB962C8B-B14F-4D97-AF65-F5344CB8AC3E}">
        <p14:creationId xmlns:p14="http://schemas.microsoft.com/office/powerpoint/2010/main" val="28429069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rganic">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B0F229A9F1A14D9F21283237E529B9" ma:contentTypeVersion="7" ma:contentTypeDescription="Create a new document." ma:contentTypeScope="" ma:versionID="60013da3c506a85e715e81f4b6a7ecbd">
  <xsd:schema xmlns:xsd="http://www.w3.org/2001/XMLSchema" xmlns:xs="http://www.w3.org/2001/XMLSchema" xmlns:p="http://schemas.microsoft.com/office/2006/metadata/properties" xmlns:ns2="34c0c3d1-00da-479e-b97b-046fc088f71b" xmlns:ns3="ae3f6bc4-5225-415d-abd2-4206f31c7ebf" targetNamespace="http://schemas.microsoft.com/office/2006/metadata/properties" ma:root="true" ma:fieldsID="0ed9160997417d52aaf0a72f1eb0a9e8" ns2:_="" ns3:_="">
    <xsd:import namespace="34c0c3d1-00da-479e-b97b-046fc088f71b"/>
    <xsd:import namespace="ae3f6bc4-5225-415d-abd2-4206f31c7e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c0c3d1-00da-479e-b97b-046fc088f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e3f6bc4-5225-415d-abd2-4206f31c7eb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C05C39-E041-4A4D-8726-96C3DEF06BC0}"/>
</file>

<file path=customXml/itemProps2.xml><?xml version="1.0" encoding="utf-8"?>
<ds:datastoreItem xmlns:ds="http://schemas.openxmlformats.org/officeDocument/2006/customXml" ds:itemID="{FD31F710-4B36-400D-BB2F-525E9C505082}"/>
</file>

<file path=customXml/itemProps3.xml><?xml version="1.0" encoding="utf-8"?>
<ds:datastoreItem xmlns:ds="http://schemas.openxmlformats.org/officeDocument/2006/customXml" ds:itemID="{E7B754D2-6CB2-43CB-AE8A-AE5FFD4B5B80}"/>
</file>

<file path=docProps/app.xml><?xml version="1.0" encoding="utf-8"?>
<Properties xmlns="http://schemas.openxmlformats.org/officeDocument/2006/extended-properties" xmlns:vt="http://schemas.openxmlformats.org/officeDocument/2006/docPropsVTypes">
  <Template>{539E2150-7C80-3146-88D7-14435D00E506}tf10001071</Template>
  <TotalTime>1080</TotalTime>
  <Words>3644</Words>
  <Application>Microsoft Macintosh PowerPoint</Application>
  <PresentationFormat>Widescreen</PresentationFormat>
  <Paragraphs>276</Paragraphs>
  <Slides>26</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Arial</vt:lpstr>
      <vt:lpstr>Calibri</vt:lpstr>
      <vt:lpstr>Carlito</vt:lpstr>
      <vt:lpstr>Garamond</vt:lpstr>
      <vt:lpstr>Gill Sans MT</vt:lpstr>
      <vt:lpstr>Impact</vt:lpstr>
      <vt:lpstr>Tahoma</vt:lpstr>
      <vt:lpstr>Times New Roman</vt:lpstr>
      <vt:lpstr>Wingdings</vt:lpstr>
      <vt:lpstr>Badge</vt:lpstr>
      <vt:lpstr>Organic</vt:lpstr>
      <vt:lpstr>Tổng quan Linux và phần mềm mã nguồn mở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Sánh các khả năng của các loại phần mềm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1991: Phiên bản Linux đầu tiên do Linus Torvalds viết chạy trên máy tính AT386, AT486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chương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Tổng quan Linux và phần mềm mã nguồn mở </dc:title>
  <dc:creator>Microsoft Office User</dc:creator>
  <cp:lastModifiedBy>Microsoft Office User</cp:lastModifiedBy>
  <cp:revision>23</cp:revision>
  <dcterms:created xsi:type="dcterms:W3CDTF">2022-01-09T16:43:38Z</dcterms:created>
  <dcterms:modified xsi:type="dcterms:W3CDTF">2022-01-10T10:44:08Z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0x010100E4B0F229A9F1A14D9F21283237E529B9</vt:lpwstr>
  </property>
</Properties>
</file>